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6" r:id="rId6"/>
    <p:sldId id="264" r:id="rId7"/>
    <p:sldId id="267" r:id="rId8"/>
    <p:sldId id="260" r:id="rId9"/>
    <p:sldId id="268" r:id="rId10"/>
    <p:sldId id="269" r:id="rId11"/>
    <p:sldId id="270" r:id="rId12"/>
    <p:sldId id="271" r:id="rId13"/>
    <p:sldId id="273" r:id="rId14"/>
    <p:sldId id="272" r:id="rId15"/>
    <p:sldId id="274" r:id="rId16"/>
    <p:sldId id="275" r:id="rId17"/>
    <p:sldId id="279" r:id="rId18"/>
    <p:sldId id="277" r:id="rId19"/>
    <p:sldId id="278" r:id="rId20"/>
    <p:sldId id="280" r:id="rId21"/>
    <p:sldId id="265" r:id="rId22"/>
  </p:sldIdLst>
  <p:sldSz cx="18288000" cy="10287000"/>
  <p:notesSz cx="6858000" cy="9144000"/>
  <p:embeddedFontLst>
    <p:embeddedFont>
      <p:font typeface="Inter Bold" panose="020B0604020202020204" charset="0"/>
      <p:regular r:id="rId23"/>
    </p:embeddedFont>
    <p:embeddedFont>
      <p:font typeface="Inter Medium" panose="020B0604020202020204" charset="0"/>
      <p:regular r:id="rId24"/>
    </p:embeddedFont>
    <p:embeddedFont>
      <p:font typeface="Poppins" panose="00000500000000000000" pitchFamily="2" charset="0"/>
      <p:regular r:id="rId25"/>
      <p:bold r:id="rId26"/>
      <p:italic r:id="rId27"/>
      <p:boldItalic r:id="rId28"/>
    </p:embeddedFont>
    <p:embeddedFont>
      <p:font typeface="Poppins Bold" panose="00000800000000000000" charset="0"/>
      <p:regular r:id="rId29"/>
    </p:embeddedFont>
    <p:embeddedFont>
      <p:font typeface="Poppins Medium" panose="00000600000000000000" pitchFamily="2" charset="0"/>
      <p:regular r:id="rId30"/>
      <p: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BE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2" autoAdjust="0"/>
  </p:normalViewPr>
  <p:slideViewPr>
    <p:cSldViewPr>
      <p:cViewPr>
        <p:scale>
          <a:sx n="42" d="100"/>
          <a:sy n="42" d="100"/>
        </p:scale>
        <p:origin x="418" y="44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19.svg"/><Relationship Id="rId7"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4.sv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4.sv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9.svg"/><Relationship Id="rId7" Type="http://schemas.openxmlformats.org/officeDocument/2006/relationships/image" Target="../media/image4.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1.sv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4.sv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4.png"/><Relationship Id="rId7" Type="http://schemas.openxmlformats.org/officeDocument/2006/relationships/image" Target="../media/image3.png"/><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9.jpg"/><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91392" y="7178417"/>
            <a:ext cx="9398636" cy="4159767"/>
          </a:xfrm>
          <a:custGeom>
            <a:avLst/>
            <a:gdLst/>
            <a:ahLst/>
            <a:cxnLst/>
            <a:rect l="l" t="t" r="r" b="b"/>
            <a:pathLst>
              <a:path w="9398636" h="4159767">
                <a:moveTo>
                  <a:pt x="0" y="0"/>
                </a:moveTo>
                <a:lnTo>
                  <a:pt x="9398636" y="0"/>
                </a:lnTo>
                <a:lnTo>
                  <a:pt x="9398636" y="4159766"/>
                </a:lnTo>
                <a:lnTo>
                  <a:pt x="0" y="41597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4179729" y="2569805"/>
            <a:ext cx="5147389" cy="5147389"/>
            <a:chOff x="0" y="0"/>
            <a:chExt cx="1355691" cy="1355691"/>
          </a:xfrm>
        </p:grpSpPr>
        <p:sp>
          <p:nvSpPr>
            <p:cNvPr id="4" name="Freeform 4"/>
            <p:cNvSpPr/>
            <p:nvPr/>
          </p:nvSpPr>
          <p:spPr>
            <a:xfrm>
              <a:off x="0" y="0"/>
              <a:ext cx="1355691" cy="1355691"/>
            </a:xfrm>
            <a:custGeom>
              <a:avLst/>
              <a:gdLst/>
              <a:ahLst/>
              <a:cxnLst/>
              <a:rect l="l" t="t" r="r" b="b"/>
              <a:pathLst>
                <a:path w="1355691" h="1355691">
                  <a:moveTo>
                    <a:pt x="0" y="0"/>
                  </a:moveTo>
                  <a:lnTo>
                    <a:pt x="1355691" y="0"/>
                  </a:lnTo>
                  <a:lnTo>
                    <a:pt x="1355691" y="1355691"/>
                  </a:lnTo>
                  <a:lnTo>
                    <a:pt x="0" y="1355691"/>
                  </a:lnTo>
                  <a:close/>
                </a:path>
              </a:pathLst>
            </a:custGeom>
            <a:solidFill>
              <a:srgbClr val="FABE05"/>
            </a:solidFill>
          </p:spPr>
          <p:txBody>
            <a:bodyPr/>
            <a:lstStyle/>
            <a:p>
              <a:endParaRPr lang="en-US"/>
            </a:p>
          </p:txBody>
        </p:sp>
        <p:sp>
          <p:nvSpPr>
            <p:cNvPr id="5" name="TextBox 5"/>
            <p:cNvSpPr txBox="1"/>
            <p:nvPr/>
          </p:nvSpPr>
          <p:spPr>
            <a:xfrm>
              <a:off x="0" y="-38100"/>
              <a:ext cx="1355691" cy="1393791"/>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7579080" y="1054542"/>
            <a:ext cx="1540897" cy="582930"/>
            <a:chOff x="0" y="0"/>
            <a:chExt cx="405833" cy="153529"/>
          </a:xfrm>
        </p:grpSpPr>
        <p:sp>
          <p:nvSpPr>
            <p:cNvPr id="7" name="Freeform 7"/>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8" name="TextBox 8"/>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10" name="TextBox 10"/>
          <p:cNvSpPr txBox="1"/>
          <p:nvPr/>
        </p:nvSpPr>
        <p:spPr>
          <a:xfrm>
            <a:off x="5409565" y="3649232"/>
            <a:ext cx="9843706" cy="1946174"/>
          </a:xfrm>
          <a:prstGeom prst="rect">
            <a:avLst/>
          </a:prstGeom>
        </p:spPr>
        <p:txBody>
          <a:bodyPr lIns="0" tIns="0" rIns="0" bIns="0" rtlCol="0" anchor="t">
            <a:spAutoFit/>
          </a:bodyPr>
          <a:lstStyle/>
          <a:p>
            <a:pPr algn="l">
              <a:lnSpc>
                <a:spcPts val="7176"/>
              </a:lnSpc>
            </a:pPr>
            <a:r>
              <a:rPr lang="en-US" sz="9200" b="1" dirty="0">
                <a:solidFill>
                  <a:srgbClr val="000000"/>
                </a:solidFill>
                <a:latin typeface="Poppins Bold"/>
                <a:ea typeface="Poppins Bold"/>
                <a:cs typeface="Poppins Bold"/>
                <a:sym typeface="Poppins Bold"/>
              </a:rPr>
              <a:t>Real State</a:t>
            </a:r>
          </a:p>
          <a:p>
            <a:pPr algn="l">
              <a:lnSpc>
                <a:spcPts val="7176"/>
              </a:lnSpc>
            </a:pPr>
            <a:r>
              <a:rPr lang="en-US" sz="9200" b="1" dirty="0">
                <a:solidFill>
                  <a:srgbClr val="000000"/>
                </a:solidFill>
                <a:latin typeface="Poppins Bold"/>
                <a:ea typeface="Poppins Bold"/>
                <a:cs typeface="Poppins Bold"/>
                <a:sym typeface="Poppins Bold"/>
              </a:rPr>
              <a:t>          Analysis:</a:t>
            </a:r>
          </a:p>
        </p:txBody>
      </p:sp>
      <p:sp>
        <p:nvSpPr>
          <p:cNvPr id="11" name="TextBox 11"/>
          <p:cNvSpPr txBox="1"/>
          <p:nvPr/>
        </p:nvSpPr>
        <p:spPr>
          <a:xfrm>
            <a:off x="6477000" y="5699831"/>
            <a:ext cx="6194194" cy="1162446"/>
          </a:xfrm>
          <a:prstGeom prst="rect">
            <a:avLst/>
          </a:prstGeom>
        </p:spPr>
        <p:txBody>
          <a:bodyPr wrap="square" lIns="0" tIns="0" rIns="0" bIns="0" rtlCol="0" anchor="t">
            <a:spAutoFit/>
          </a:bodyPr>
          <a:lstStyle/>
          <a:p>
            <a:pPr algn="r">
              <a:lnSpc>
                <a:spcPts val="4257"/>
              </a:lnSpc>
            </a:pPr>
            <a:r>
              <a:rPr lang="en-US" sz="4678" dirty="0">
                <a:solidFill>
                  <a:srgbClr val="000000"/>
                </a:solidFill>
                <a:latin typeface="Poppins"/>
                <a:ea typeface="Poppins"/>
                <a:cs typeface="Poppins"/>
                <a:sym typeface="Poppins"/>
              </a:rPr>
              <a:t>Available From    .    </a:t>
            </a:r>
          </a:p>
          <a:p>
            <a:pPr algn="r">
              <a:lnSpc>
                <a:spcPts val="4257"/>
              </a:lnSpc>
            </a:pPr>
            <a:r>
              <a:rPr lang="en-US" sz="4678" dirty="0">
                <a:solidFill>
                  <a:srgbClr val="000000"/>
                </a:solidFill>
                <a:latin typeface="Poppins"/>
                <a:ea typeface="Poppins"/>
                <a:cs typeface="Poppins"/>
                <a:sym typeface="Poppins"/>
              </a:rPr>
              <a:t>2023 to 2027</a:t>
            </a:r>
          </a:p>
        </p:txBody>
      </p:sp>
      <p:sp>
        <p:nvSpPr>
          <p:cNvPr id="12" name="TextBox 12"/>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Mahmoud Mourad</a:t>
            </a:r>
          </a:p>
        </p:txBody>
      </p:sp>
      <p:sp>
        <p:nvSpPr>
          <p:cNvPr id="13" name="TextBox 13"/>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4" name="TextBox 14"/>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5" name="TextBox 15"/>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6" name="TextBox 15">
            <a:extLst>
              <a:ext uri="{FF2B5EF4-FFF2-40B4-BE49-F238E27FC236}">
                <a16:creationId xmlns:a16="http://schemas.microsoft.com/office/drawing/2014/main" id="{069177C6-AF75-0568-F20C-2E89CD7EEB0D}"/>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7" name="TextBox 14">
            <a:extLst>
              <a:ext uri="{FF2B5EF4-FFF2-40B4-BE49-F238E27FC236}">
                <a16:creationId xmlns:a16="http://schemas.microsoft.com/office/drawing/2014/main" id="{C173A672-62EA-EC45-4E24-6821F96DBD2D}"/>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71DC8-9195-CCAD-E61B-3B9DF059CEA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1A39C26-6061-AD9A-FCAC-3B1F98241521}"/>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F2A86302-CAFA-3B6C-D64E-4D3C0EAE8AB4}"/>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1D3649D4-D23B-3D73-C357-24DB75289A82}"/>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EB624C5E-AD36-FE71-3910-6713E11DC602}"/>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05061BD6-1818-F2BD-A27C-2BC06F8BA5A5}"/>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9981FF3E-DC30-D512-B5ED-2351E1D19BB6}"/>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470305A4-B62D-A466-EB9C-12A08B3DB745}"/>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B72BF10A-AFBC-E16F-4C2D-67A6D86D0580}"/>
              </a:ext>
            </a:extLst>
          </p:cNvPr>
          <p:cNvSpPr txBox="1"/>
          <p:nvPr/>
        </p:nvSpPr>
        <p:spPr>
          <a:xfrm>
            <a:off x="5192211" y="1056982"/>
            <a:ext cx="13279873" cy="244708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Average Price per sqm by Unit Type and Maid Availability</a:t>
            </a:r>
          </a:p>
        </p:txBody>
      </p:sp>
      <p:sp>
        <p:nvSpPr>
          <p:cNvPr id="22" name="TextBox 22">
            <a:extLst>
              <a:ext uri="{FF2B5EF4-FFF2-40B4-BE49-F238E27FC236}">
                <a16:creationId xmlns:a16="http://schemas.microsoft.com/office/drawing/2014/main" id="{5D528E7D-9DAF-051C-DE8D-B5D95EA44C0A}"/>
              </a:ext>
            </a:extLst>
          </p:cNvPr>
          <p:cNvSpPr txBox="1"/>
          <p:nvPr/>
        </p:nvSpPr>
        <p:spPr>
          <a:xfrm>
            <a:off x="9597563" y="2938922"/>
            <a:ext cx="9203124" cy="6254276"/>
          </a:xfrm>
          <a:prstGeom prst="rect">
            <a:avLst/>
          </a:prstGeom>
        </p:spPr>
        <p:txBody>
          <a:bodyPr wrap="square" lIns="0" tIns="0" rIns="0" bIns="0" rtlCol="0" anchor="t">
            <a:spAutoFit/>
          </a:bodyPr>
          <a:lstStyle/>
          <a:p>
            <a:pPr>
              <a:lnSpc>
                <a:spcPts val="4897"/>
              </a:lnSpc>
            </a:pPr>
            <a:r>
              <a:rPr lang="en-US" sz="3600" dirty="0"/>
              <a:t>These charts compare the average property </a:t>
            </a:r>
            <a:r>
              <a:rPr lang="en-US" sz="3600" b="1" dirty="0"/>
              <a:t>size (sqm)</a:t>
            </a:r>
            <a:r>
              <a:rPr lang="en-US" sz="3600" dirty="0"/>
              <a:t> and the </a:t>
            </a:r>
            <a:r>
              <a:rPr lang="en-US" sz="3600" b="1" dirty="0"/>
              <a:t>price per square meter (k)</a:t>
            </a:r>
            <a:r>
              <a:rPr lang="en-US" sz="3600" dirty="0"/>
              <a:t> across various types, distinguished by the inclusion of a maid's room. The </a:t>
            </a:r>
            <a:r>
              <a:rPr lang="en-US" sz="3600" b="1" dirty="0"/>
              <a:t>Palace</a:t>
            </a:r>
            <a:r>
              <a:rPr lang="en-US" sz="3600" dirty="0"/>
              <a:t> type holds the largest average size (over 1,000 sqm), while the structurally smaller </a:t>
            </a:r>
            <a:r>
              <a:rPr lang="en-US" sz="3600" b="1" dirty="0"/>
              <a:t>Cabin</a:t>
            </a:r>
            <a:r>
              <a:rPr lang="en-US" sz="3600" dirty="0"/>
              <a:t> commands the highest price per square meter (over 257k). Crucially, the presence of a maid's room correlates with both a larger average size and a higher average price per square meter in nearly all property categories.</a:t>
            </a:r>
            <a:endParaRPr lang="en-US" sz="3498" dirty="0">
              <a:solidFill>
                <a:srgbClr val="000000"/>
              </a:solidFill>
              <a:latin typeface="Poppins"/>
              <a:ea typeface="Poppins"/>
              <a:cs typeface="Poppins"/>
              <a:sym typeface="Poppins"/>
            </a:endParaRPr>
          </a:p>
        </p:txBody>
      </p:sp>
      <p:sp>
        <p:nvSpPr>
          <p:cNvPr id="30" name="Freeform 9">
            <a:extLst>
              <a:ext uri="{FF2B5EF4-FFF2-40B4-BE49-F238E27FC236}">
                <a16:creationId xmlns:a16="http://schemas.microsoft.com/office/drawing/2014/main" id="{E09169AE-2B14-1E32-BFE4-8852D15BF921}"/>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94AAF54E-7701-E3B9-2685-84639BD9D8B9}"/>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6661E05B-98A8-F107-A2A8-A4CF0B569A9D}"/>
              </a:ext>
            </a:extLst>
          </p:cNvPr>
          <p:cNvGrpSpPr/>
          <p:nvPr/>
        </p:nvGrpSpPr>
        <p:grpSpPr>
          <a:xfrm>
            <a:off x="13106540" y="576769"/>
            <a:ext cx="1540897" cy="582930"/>
            <a:chOff x="0" y="0"/>
            <a:chExt cx="405833" cy="153529"/>
          </a:xfrm>
        </p:grpSpPr>
        <p:sp>
          <p:nvSpPr>
            <p:cNvPr id="8" name="Freeform 7">
              <a:extLst>
                <a:ext uri="{FF2B5EF4-FFF2-40B4-BE49-F238E27FC236}">
                  <a16:creationId xmlns:a16="http://schemas.microsoft.com/office/drawing/2014/main" id="{383DA36D-E5F6-23F1-ABCC-3A467ADB6B18}"/>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C75ED052-98AB-9AB1-EAA2-C9B2346F4515}"/>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96315E7D-2C6F-93E4-08A2-7E3CA99EA53E}"/>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184C1717-8BC1-B706-85E2-0979F396C40B}"/>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EE3EC2D3-3731-A050-3D36-4023611DD215}"/>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390A47D3-68B2-95D6-1A44-C86AB0209345}"/>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235DA89D-6BCA-EE19-74AC-B62A6B4194F3}"/>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3" name="Picture 12">
            <a:extLst>
              <a:ext uri="{FF2B5EF4-FFF2-40B4-BE49-F238E27FC236}">
                <a16:creationId xmlns:a16="http://schemas.microsoft.com/office/drawing/2014/main" id="{039BD3FB-F422-CCF9-38CC-A4FA9FEE9FF0}"/>
              </a:ext>
            </a:extLst>
          </p:cNvPr>
          <p:cNvPicPr>
            <a:picLocks noChangeAspect="1"/>
          </p:cNvPicPr>
          <p:nvPr/>
        </p:nvPicPr>
        <p:blipFill>
          <a:blip r:embed="rId6"/>
          <a:stretch>
            <a:fillRect/>
          </a:stretch>
        </p:blipFill>
        <p:spPr>
          <a:xfrm>
            <a:off x="399624" y="3773075"/>
            <a:ext cx="8620125" cy="5848350"/>
          </a:xfrm>
          <a:prstGeom prst="rect">
            <a:avLst/>
          </a:prstGeom>
        </p:spPr>
      </p:pic>
    </p:spTree>
    <p:extLst>
      <p:ext uri="{BB962C8B-B14F-4D97-AF65-F5344CB8AC3E}">
        <p14:creationId xmlns:p14="http://schemas.microsoft.com/office/powerpoint/2010/main" val="4173042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3C5DF-3B42-8FFA-CA13-D90870D302B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486FDBF-6D7C-D2B7-2EC1-2F9A060E0279}"/>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91DDD7F8-5E42-C759-5370-C9FDBBE1CB7B}"/>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37F6DC66-D9B5-771A-2280-09EE21D61C2C}"/>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6AEDA6C7-8006-3CF9-8A7E-BE2F2E380E57}"/>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D4912861-3F0B-05B2-094A-AC7AEEFCD1F7}"/>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848FC361-3195-2A97-BDD8-748806ECF32E}"/>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3F3634B8-C6E1-8262-756B-A9FD066C01D6}"/>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7911659E-62BD-D4E0-0B2D-0C6CBECB8B96}"/>
              </a:ext>
            </a:extLst>
          </p:cNvPr>
          <p:cNvSpPr txBox="1"/>
          <p:nvPr/>
        </p:nvSpPr>
        <p:spPr>
          <a:xfrm>
            <a:off x="5313219" y="1404672"/>
            <a:ext cx="13279873"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Delivery Units Supply Trend per Year</a:t>
            </a:r>
          </a:p>
        </p:txBody>
      </p:sp>
      <p:sp>
        <p:nvSpPr>
          <p:cNvPr id="22" name="TextBox 22">
            <a:extLst>
              <a:ext uri="{FF2B5EF4-FFF2-40B4-BE49-F238E27FC236}">
                <a16:creationId xmlns:a16="http://schemas.microsoft.com/office/drawing/2014/main" id="{ABB1A025-D2A9-48E5-9286-B105DA487C8F}"/>
              </a:ext>
            </a:extLst>
          </p:cNvPr>
          <p:cNvSpPr txBox="1"/>
          <p:nvPr/>
        </p:nvSpPr>
        <p:spPr>
          <a:xfrm>
            <a:off x="8869602" y="3138163"/>
            <a:ext cx="9203124" cy="6254276"/>
          </a:xfrm>
          <a:prstGeom prst="rect">
            <a:avLst/>
          </a:prstGeom>
        </p:spPr>
        <p:txBody>
          <a:bodyPr wrap="square" lIns="0" tIns="0" rIns="0" bIns="0" rtlCol="0" anchor="t">
            <a:spAutoFit/>
          </a:bodyPr>
          <a:lstStyle/>
          <a:p>
            <a:pPr>
              <a:lnSpc>
                <a:spcPts val="4897"/>
              </a:lnSpc>
            </a:pPr>
            <a:r>
              <a:rPr lang="en-US" sz="3600" dirty="0"/>
              <a:t>These charts compare the average property </a:t>
            </a:r>
            <a:r>
              <a:rPr lang="en-US" sz="3600" b="1" dirty="0"/>
              <a:t>size (sqm)</a:t>
            </a:r>
            <a:r>
              <a:rPr lang="en-US" sz="3600" dirty="0"/>
              <a:t> and the </a:t>
            </a:r>
            <a:r>
              <a:rPr lang="en-US" sz="3600" b="1" dirty="0"/>
              <a:t>price per square meter (k)</a:t>
            </a:r>
            <a:r>
              <a:rPr lang="en-US" sz="3600" dirty="0"/>
              <a:t> across various types, distinguished by the inclusion of a maid's room. The </a:t>
            </a:r>
            <a:r>
              <a:rPr lang="en-US" sz="3600" b="1" dirty="0"/>
              <a:t>Palace</a:t>
            </a:r>
            <a:r>
              <a:rPr lang="en-US" sz="3600" dirty="0"/>
              <a:t> type holds the largest average size (over 1,000 sqm), while the structurally smaller </a:t>
            </a:r>
            <a:r>
              <a:rPr lang="en-US" sz="3600" b="1" dirty="0"/>
              <a:t>Cabin</a:t>
            </a:r>
            <a:r>
              <a:rPr lang="en-US" sz="3600" dirty="0"/>
              <a:t> commands the highest price per square meter (over 257k). Crucially, the presence of a maid's room correlates with both a larger average size and a higher average price per square meter in nearly all property categories.</a:t>
            </a:r>
            <a:endParaRPr lang="en-US" sz="3498" dirty="0">
              <a:solidFill>
                <a:srgbClr val="000000"/>
              </a:solidFill>
              <a:latin typeface="Poppins"/>
              <a:ea typeface="Poppins"/>
              <a:cs typeface="Poppins"/>
              <a:sym typeface="Poppins"/>
            </a:endParaRPr>
          </a:p>
        </p:txBody>
      </p:sp>
      <p:sp>
        <p:nvSpPr>
          <p:cNvPr id="30" name="Freeform 9">
            <a:extLst>
              <a:ext uri="{FF2B5EF4-FFF2-40B4-BE49-F238E27FC236}">
                <a16:creationId xmlns:a16="http://schemas.microsoft.com/office/drawing/2014/main" id="{530573DD-C6DB-1F4F-08DF-B0AAAC536CF5}"/>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B392A7E4-A1D4-BF11-B8FD-314509BDF5E9}"/>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B8B54792-F0C3-5962-9B44-18462509FAFB}"/>
              </a:ext>
            </a:extLst>
          </p:cNvPr>
          <p:cNvGrpSpPr/>
          <p:nvPr/>
        </p:nvGrpSpPr>
        <p:grpSpPr>
          <a:xfrm>
            <a:off x="13106540" y="576769"/>
            <a:ext cx="1540897" cy="582930"/>
            <a:chOff x="0" y="0"/>
            <a:chExt cx="405833" cy="153529"/>
          </a:xfrm>
        </p:grpSpPr>
        <p:sp>
          <p:nvSpPr>
            <p:cNvPr id="8" name="Freeform 7">
              <a:extLst>
                <a:ext uri="{FF2B5EF4-FFF2-40B4-BE49-F238E27FC236}">
                  <a16:creationId xmlns:a16="http://schemas.microsoft.com/office/drawing/2014/main" id="{2B282637-3663-346C-A751-8829D6C303BB}"/>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6EC75BEC-8184-B746-E2D1-5BA7236D65E8}"/>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789EDD5B-27B8-47EF-C95C-428910B208F2}"/>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1697E3FB-FFC0-6235-761B-5C92F734228F}"/>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4F53FB3E-437D-95B6-FF26-10A6819245C3}"/>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C73B05EF-54A7-EDA3-7C45-20C6F8F19282}"/>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E08471B1-83FF-0A8D-4D84-E508C6AF83E0}"/>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4" name="Picture 13">
            <a:extLst>
              <a:ext uri="{FF2B5EF4-FFF2-40B4-BE49-F238E27FC236}">
                <a16:creationId xmlns:a16="http://schemas.microsoft.com/office/drawing/2014/main" id="{E545EAB6-4458-1255-AB8E-01754BF180A5}"/>
              </a:ext>
            </a:extLst>
          </p:cNvPr>
          <p:cNvPicPr>
            <a:picLocks noChangeAspect="1"/>
          </p:cNvPicPr>
          <p:nvPr/>
        </p:nvPicPr>
        <p:blipFill>
          <a:blip r:embed="rId6"/>
          <a:stretch>
            <a:fillRect/>
          </a:stretch>
        </p:blipFill>
        <p:spPr>
          <a:xfrm>
            <a:off x="604089" y="3260844"/>
            <a:ext cx="7524434" cy="5928966"/>
          </a:xfrm>
          <a:prstGeom prst="rect">
            <a:avLst/>
          </a:prstGeom>
        </p:spPr>
      </p:pic>
    </p:spTree>
    <p:extLst>
      <p:ext uri="{BB962C8B-B14F-4D97-AF65-F5344CB8AC3E}">
        <p14:creationId xmlns:p14="http://schemas.microsoft.com/office/powerpoint/2010/main" val="38535262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E60C4-DEA8-A3FA-8483-318AACEB270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92A08A98-4AE9-7BDF-E8FC-3B2F98B8B667}"/>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517EAE93-4192-D6BE-CC85-58D9C392B8D2}"/>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F2D7D9F5-5886-CEDC-46D1-1349A621D96C}"/>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27746DDC-8BBC-A0B0-6B8B-B03CE3DD2AA2}"/>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B4C5B74D-414D-FB21-3188-A06C5278726E}"/>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F8584E2D-2495-A831-BC8F-889C09E60064}"/>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8634D8CA-675A-1575-098C-2AFBB4E4F563}"/>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511E0DE8-B10D-3EF7-64EA-0358D2ACF771}"/>
              </a:ext>
            </a:extLst>
          </p:cNvPr>
          <p:cNvSpPr txBox="1"/>
          <p:nvPr/>
        </p:nvSpPr>
        <p:spPr>
          <a:xfrm>
            <a:off x="7884828" y="1332601"/>
            <a:ext cx="6518576"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Unit Type Distribution</a:t>
            </a:r>
          </a:p>
        </p:txBody>
      </p:sp>
      <p:sp>
        <p:nvSpPr>
          <p:cNvPr id="22" name="TextBox 22">
            <a:extLst>
              <a:ext uri="{FF2B5EF4-FFF2-40B4-BE49-F238E27FC236}">
                <a16:creationId xmlns:a16="http://schemas.microsoft.com/office/drawing/2014/main" id="{EF8DE482-6388-CA02-A542-E4A43287CE7E}"/>
              </a:ext>
            </a:extLst>
          </p:cNvPr>
          <p:cNvSpPr txBox="1"/>
          <p:nvPr/>
        </p:nvSpPr>
        <p:spPr>
          <a:xfrm>
            <a:off x="9084876" y="3328500"/>
            <a:ext cx="9203124" cy="5625899"/>
          </a:xfrm>
          <a:prstGeom prst="rect">
            <a:avLst/>
          </a:prstGeom>
        </p:spPr>
        <p:txBody>
          <a:bodyPr wrap="square" lIns="0" tIns="0" rIns="0" bIns="0" rtlCol="0" anchor="t">
            <a:spAutoFit/>
          </a:bodyPr>
          <a:lstStyle/>
          <a:p>
            <a:pPr>
              <a:lnSpc>
                <a:spcPts val="4897"/>
              </a:lnSpc>
            </a:pPr>
            <a:r>
              <a:rPr lang="en-US" sz="3600" b="1" dirty="0"/>
              <a:t>Apartments</a:t>
            </a:r>
            <a:r>
              <a:rPr lang="en-US" sz="3600" dirty="0"/>
              <a:t> (42%) and </a:t>
            </a:r>
            <a:r>
              <a:rPr lang="en-US" sz="3600" b="1" dirty="0"/>
              <a:t>Villas</a:t>
            </a:r>
            <a:r>
              <a:rPr lang="en-US" sz="3600" dirty="0"/>
              <a:t> (21%) dominate the market distribution, but property metrics vary significantly across types. While the </a:t>
            </a:r>
            <a:r>
              <a:rPr lang="en-US" sz="3600" b="1" dirty="0"/>
              <a:t>Palace</a:t>
            </a:r>
            <a:r>
              <a:rPr lang="en-US" sz="3600" dirty="0"/>
              <a:t> type has the largest average size (over 1,000 sqm), the smaller </a:t>
            </a:r>
            <a:r>
              <a:rPr lang="en-US" sz="3600" b="1" dirty="0"/>
              <a:t>Cabin</a:t>
            </a:r>
            <a:r>
              <a:rPr lang="en-US" sz="3600" dirty="0"/>
              <a:t> commands the highest price per square meter (over 257k). In nearly all property categories, the presence of a maid's room correlates with both a larger average size and a higher price per square meter.</a:t>
            </a:r>
            <a:endParaRPr lang="en-US" sz="3498" dirty="0">
              <a:solidFill>
                <a:srgbClr val="000000"/>
              </a:solidFill>
              <a:latin typeface="Poppins"/>
              <a:ea typeface="Poppins"/>
              <a:cs typeface="Poppins"/>
              <a:sym typeface="Poppins"/>
            </a:endParaRPr>
          </a:p>
        </p:txBody>
      </p:sp>
      <p:sp>
        <p:nvSpPr>
          <p:cNvPr id="30" name="Freeform 9">
            <a:extLst>
              <a:ext uri="{FF2B5EF4-FFF2-40B4-BE49-F238E27FC236}">
                <a16:creationId xmlns:a16="http://schemas.microsoft.com/office/drawing/2014/main" id="{3083FB86-D57C-C456-8C5B-8D1F2639A89F}"/>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F78F59C6-092A-CF70-227D-396E935F6F96}"/>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C7D4D119-160C-7E0F-E7C6-C8198A4611C3}"/>
              </a:ext>
            </a:extLst>
          </p:cNvPr>
          <p:cNvGrpSpPr/>
          <p:nvPr/>
        </p:nvGrpSpPr>
        <p:grpSpPr>
          <a:xfrm>
            <a:off x="13106540" y="576769"/>
            <a:ext cx="1540897" cy="582930"/>
            <a:chOff x="0" y="0"/>
            <a:chExt cx="405833" cy="153529"/>
          </a:xfrm>
        </p:grpSpPr>
        <p:sp>
          <p:nvSpPr>
            <p:cNvPr id="8" name="Freeform 7">
              <a:extLst>
                <a:ext uri="{FF2B5EF4-FFF2-40B4-BE49-F238E27FC236}">
                  <a16:creationId xmlns:a16="http://schemas.microsoft.com/office/drawing/2014/main" id="{15C17FFF-4B7B-01B5-63A0-1048A06BDA38}"/>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C4A784BC-F9CB-97FF-A270-385FE3BE11EE}"/>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EDC72D6C-44D3-7935-BD03-BD5671D7EA8D}"/>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C431D2E3-54B5-00E9-07A4-F0F391015677}"/>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85ABAB15-E9B7-260E-2193-33909F7EE9AA}"/>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17C1308B-4C56-5D2B-1269-1E34DB81E13C}"/>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F16C6431-E0D9-C7DC-3860-735F1A39DCA2}"/>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4" name="Picture 13">
            <a:extLst>
              <a:ext uri="{FF2B5EF4-FFF2-40B4-BE49-F238E27FC236}">
                <a16:creationId xmlns:a16="http://schemas.microsoft.com/office/drawing/2014/main" id="{8FAC1CCE-6A96-740C-50A6-B1E80F95203D}"/>
              </a:ext>
            </a:extLst>
          </p:cNvPr>
          <p:cNvPicPr>
            <a:picLocks noChangeAspect="1"/>
          </p:cNvPicPr>
          <p:nvPr/>
        </p:nvPicPr>
        <p:blipFill>
          <a:blip r:embed="rId6"/>
          <a:stretch>
            <a:fillRect/>
          </a:stretch>
        </p:blipFill>
        <p:spPr>
          <a:xfrm>
            <a:off x="711501" y="2801760"/>
            <a:ext cx="7611079" cy="6388050"/>
          </a:xfrm>
          <a:prstGeom prst="rect">
            <a:avLst/>
          </a:prstGeom>
        </p:spPr>
      </p:pic>
    </p:spTree>
    <p:extLst>
      <p:ext uri="{BB962C8B-B14F-4D97-AF65-F5344CB8AC3E}">
        <p14:creationId xmlns:p14="http://schemas.microsoft.com/office/powerpoint/2010/main" val="33636291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C17B1-EE26-75D2-D73C-4DEC5CDF2D13}"/>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6F294CAF-5E10-0BE2-6EE5-9F35EE2C2AE7}"/>
              </a:ext>
            </a:extLst>
          </p:cNvPr>
          <p:cNvGrpSpPr/>
          <p:nvPr/>
        </p:nvGrpSpPr>
        <p:grpSpPr>
          <a:xfrm>
            <a:off x="-54440" y="5150883"/>
            <a:ext cx="18396877" cy="5185291"/>
            <a:chOff x="0" y="-38100"/>
            <a:chExt cx="3382510" cy="1365673"/>
          </a:xfrm>
        </p:grpSpPr>
        <p:sp>
          <p:nvSpPr>
            <p:cNvPr id="12" name="Freeform 12">
              <a:extLst>
                <a:ext uri="{FF2B5EF4-FFF2-40B4-BE49-F238E27FC236}">
                  <a16:creationId xmlns:a16="http://schemas.microsoft.com/office/drawing/2014/main" id="{06BA100F-5E0A-A335-4AF4-B11AB52A2CC7}"/>
                </a:ext>
              </a:extLst>
            </p:cNvPr>
            <p:cNvSpPr/>
            <p:nvPr/>
          </p:nvSpPr>
          <p:spPr>
            <a:xfrm>
              <a:off x="10010" y="0"/>
              <a:ext cx="3372500" cy="1327573"/>
            </a:xfrm>
            <a:custGeom>
              <a:avLst/>
              <a:gdLst/>
              <a:ahLst/>
              <a:cxnLst/>
              <a:rect l="l" t="t" r="r" b="b"/>
              <a:pathLst>
                <a:path w="3372500" h="1327573">
                  <a:moveTo>
                    <a:pt x="0" y="0"/>
                  </a:moveTo>
                  <a:lnTo>
                    <a:pt x="3372500" y="0"/>
                  </a:lnTo>
                  <a:lnTo>
                    <a:pt x="3372500" y="1327573"/>
                  </a:lnTo>
                  <a:lnTo>
                    <a:pt x="0" y="1327573"/>
                  </a:lnTo>
                  <a:close/>
                </a:path>
              </a:pathLst>
            </a:custGeom>
            <a:solidFill>
              <a:srgbClr val="FABE05"/>
            </a:solidFill>
          </p:spPr>
          <p:txBody>
            <a:bodyPr/>
            <a:lstStyle/>
            <a:p>
              <a:endParaRPr lang="en-US"/>
            </a:p>
          </p:txBody>
        </p:sp>
        <p:sp>
          <p:nvSpPr>
            <p:cNvPr id="13" name="TextBox 13">
              <a:extLst>
                <a:ext uri="{FF2B5EF4-FFF2-40B4-BE49-F238E27FC236}">
                  <a16:creationId xmlns:a16="http://schemas.microsoft.com/office/drawing/2014/main" id="{5A2E98B3-5605-D4EB-AE7B-D2965FA2D7DE}"/>
                </a:ext>
              </a:extLst>
            </p:cNvPr>
            <p:cNvSpPr txBox="1"/>
            <p:nvPr/>
          </p:nvSpPr>
          <p:spPr>
            <a:xfrm>
              <a:off x="0" y="-38100"/>
              <a:ext cx="3372501" cy="136567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9C11A129-E856-D278-004F-AADBDC7D5F7A}"/>
              </a:ext>
            </a:extLst>
          </p:cNvPr>
          <p:cNvSpPr/>
          <p:nvPr/>
        </p:nvSpPr>
        <p:spPr>
          <a:xfrm flipV="1">
            <a:off x="256244" y="5150883"/>
            <a:ext cx="17754600" cy="0"/>
          </a:xfrm>
          <a:prstGeom prst="line">
            <a:avLst/>
          </a:prstGeom>
          <a:ln w="38100" cap="flat">
            <a:solidFill>
              <a:srgbClr val="FABE05"/>
            </a:solidFill>
            <a:prstDash val="solid"/>
            <a:headEnd type="oval" w="lg" len="lg"/>
            <a:tailEnd type="oval" w="lg" len="lg"/>
          </a:ln>
        </p:spPr>
        <p:txBody>
          <a:bodyPr/>
          <a:lstStyle/>
          <a:p>
            <a:endParaRPr lang="en-US"/>
          </a:p>
        </p:txBody>
      </p:sp>
      <p:sp>
        <p:nvSpPr>
          <p:cNvPr id="20" name="Freeform 20">
            <a:extLst>
              <a:ext uri="{FF2B5EF4-FFF2-40B4-BE49-F238E27FC236}">
                <a16:creationId xmlns:a16="http://schemas.microsoft.com/office/drawing/2014/main" id="{14B48C4A-C396-838A-F52C-A3A6A33DA70E}"/>
              </a:ext>
            </a:extLst>
          </p:cNvPr>
          <p:cNvSpPr/>
          <p:nvPr/>
        </p:nvSpPr>
        <p:spPr>
          <a:xfrm rot="-550183">
            <a:off x="17307992" y="5592995"/>
            <a:ext cx="797773" cy="514926"/>
          </a:xfrm>
          <a:custGeom>
            <a:avLst/>
            <a:gdLst/>
            <a:ahLst/>
            <a:cxnLst/>
            <a:rect l="l" t="t" r="r" b="b"/>
            <a:pathLst>
              <a:path w="797773" h="514926">
                <a:moveTo>
                  <a:pt x="0" y="0"/>
                </a:moveTo>
                <a:lnTo>
                  <a:pt x="797773" y="0"/>
                </a:lnTo>
                <a:lnTo>
                  <a:pt x="797773" y="514926"/>
                </a:lnTo>
                <a:lnTo>
                  <a:pt x="0" y="514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E42F4A22-68C6-6D85-962D-560E7F5C4DAF}"/>
              </a:ext>
            </a:extLst>
          </p:cNvPr>
          <p:cNvSpPr/>
          <p:nvPr/>
        </p:nvSpPr>
        <p:spPr>
          <a:xfrm rot="-928981" flipH="1">
            <a:off x="221315" y="9718776"/>
            <a:ext cx="797773" cy="514926"/>
          </a:xfrm>
          <a:custGeom>
            <a:avLst/>
            <a:gdLst/>
            <a:ahLst/>
            <a:cxnLst/>
            <a:rect l="l" t="t" r="r" b="b"/>
            <a:pathLst>
              <a:path w="797773" h="514926">
                <a:moveTo>
                  <a:pt x="797773" y="0"/>
                </a:moveTo>
                <a:lnTo>
                  <a:pt x="0" y="0"/>
                </a:lnTo>
                <a:lnTo>
                  <a:pt x="0" y="514927"/>
                </a:lnTo>
                <a:lnTo>
                  <a:pt x="797773" y="514927"/>
                </a:lnTo>
                <a:lnTo>
                  <a:pt x="7977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395BF328-335F-739B-EA0A-BB60C95053B7}"/>
              </a:ext>
            </a:extLst>
          </p:cNvPr>
          <p:cNvSpPr/>
          <p:nvPr/>
        </p:nvSpPr>
        <p:spPr>
          <a:xfrm>
            <a:off x="9242318" y="8635398"/>
            <a:ext cx="7315200" cy="1410403"/>
          </a:xfrm>
          <a:custGeom>
            <a:avLst/>
            <a:gdLst/>
            <a:ahLst/>
            <a:cxnLst/>
            <a:rect l="l" t="t" r="r" b="b"/>
            <a:pathLst>
              <a:path w="7315200" h="1410403">
                <a:moveTo>
                  <a:pt x="0" y="0"/>
                </a:moveTo>
                <a:lnTo>
                  <a:pt x="7315200" y="0"/>
                </a:lnTo>
                <a:lnTo>
                  <a:pt x="7315200" y="1410403"/>
                </a:lnTo>
                <a:lnTo>
                  <a:pt x="0" y="1410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62849E18-8806-0D47-5F17-F47522009AB7}"/>
              </a:ext>
            </a:extLst>
          </p:cNvPr>
          <p:cNvSpPr txBox="1"/>
          <p:nvPr/>
        </p:nvSpPr>
        <p:spPr>
          <a:xfrm>
            <a:off x="804106" y="5295543"/>
            <a:ext cx="17206738" cy="4342086"/>
          </a:xfrm>
          <a:prstGeom prst="rect">
            <a:avLst/>
          </a:prstGeom>
        </p:spPr>
        <p:txBody>
          <a:bodyPr wrap="square" lIns="0" tIns="0" rIns="0" bIns="0" rtlCol="0" anchor="t">
            <a:spAutoFit/>
          </a:bodyPr>
          <a:lstStyle/>
          <a:p>
            <a:pPr algn="ctr">
              <a:lnSpc>
                <a:spcPts val="4897"/>
              </a:lnSpc>
            </a:pPr>
            <a:r>
              <a:rPr lang="en-US" sz="2800" b="1" dirty="0">
                <a:latin typeface="Poppins"/>
                <a:ea typeface="Poppins"/>
                <a:cs typeface="Poppins"/>
                <a:sym typeface="Poppins"/>
              </a:rPr>
              <a:t>Top 10 Compounds Within Top 10 Cities (By Avg Price per SQM)</a:t>
            </a:r>
          </a:p>
          <a:p>
            <a:pPr algn="l">
              <a:lnSpc>
                <a:spcPts val="4897"/>
              </a:lnSpc>
            </a:pPr>
            <a:r>
              <a:rPr lang="en-US" sz="2800" dirty="0">
                <a:solidFill>
                  <a:srgbClr val="FFFFFF"/>
                </a:solidFill>
                <a:latin typeface="Poppins"/>
                <a:ea typeface="Poppins"/>
                <a:cs typeface="Poppins"/>
                <a:sym typeface="Poppins"/>
              </a:rPr>
              <a:t>While Apartments and Villas hold the largest market share, the average price per square meter is highly variable across geographical locations and compounds, with some areas approaching 400k. The market shows a decoupling of size and price, as the Palace is the largest property type, but the smaller Cabin commands the highest price per square meter (over 257k). For almost all property categories, the inclusion of a maid's room consistently correlates with both a larger average size and a higher price per square meter.</a:t>
            </a:r>
          </a:p>
        </p:txBody>
      </p:sp>
      <p:pic>
        <p:nvPicPr>
          <p:cNvPr id="3" name="Picture 2">
            <a:extLst>
              <a:ext uri="{FF2B5EF4-FFF2-40B4-BE49-F238E27FC236}">
                <a16:creationId xmlns:a16="http://schemas.microsoft.com/office/drawing/2014/main" id="{1F87AB4B-C526-284C-224B-C79DA05D8419}"/>
              </a:ext>
            </a:extLst>
          </p:cNvPr>
          <p:cNvPicPr>
            <a:picLocks noChangeAspect="1"/>
          </p:cNvPicPr>
          <p:nvPr/>
        </p:nvPicPr>
        <p:blipFill>
          <a:blip r:embed="rId6"/>
          <a:stretch>
            <a:fillRect/>
          </a:stretch>
        </p:blipFill>
        <p:spPr>
          <a:xfrm>
            <a:off x="-20912" y="894351"/>
            <a:ext cx="18308912" cy="4062129"/>
          </a:xfrm>
          <a:prstGeom prst="rect">
            <a:avLst/>
          </a:prstGeom>
        </p:spPr>
      </p:pic>
      <p:grpSp>
        <p:nvGrpSpPr>
          <p:cNvPr id="4" name="Group 6">
            <a:extLst>
              <a:ext uri="{FF2B5EF4-FFF2-40B4-BE49-F238E27FC236}">
                <a16:creationId xmlns:a16="http://schemas.microsoft.com/office/drawing/2014/main" id="{FCD7F78F-0FE7-6ECA-39EB-633E4C78E3C9}"/>
              </a:ext>
            </a:extLst>
          </p:cNvPr>
          <p:cNvGrpSpPr/>
          <p:nvPr/>
        </p:nvGrpSpPr>
        <p:grpSpPr>
          <a:xfrm>
            <a:off x="13560861" y="167338"/>
            <a:ext cx="1884528" cy="635574"/>
            <a:chOff x="0" y="0"/>
            <a:chExt cx="405833" cy="153529"/>
          </a:xfrm>
        </p:grpSpPr>
        <p:sp>
          <p:nvSpPr>
            <p:cNvPr id="5" name="Freeform 7">
              <a:extLst>
                <a:ext uri="{FF2B5EF4-FFF2-40B4-BE49-F238E27FC236}">
                  <a16:creationId xmlns:a16="http://schemas.microsoft.com/office/drawing/2014/main" id="{BBDE0E79-3C1F-2452-9A88-6BA31162ABF4}"/>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6" name="TextBox 8">
              <a:extLst>
                <a:ext uri="{FF2B5EF4-FFF2-40B4-BE49-F238E27FC236}">
                  <a16:creationId xmlns:a16="http://schemas.microsoft.com/office/drawing/2014/main" id="{7828F120-AE29-EE76-45F5-0C897CF9CA81}"/>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9">
            <a:extLst>
              <a:ext uri="{FF2B5EF4-FFF2-40B4-BE49-F238E27FC236}">
                <a16:creationId xmlns:a16="http://schemas.microsoft.com/office/drawing/2014/main" id="{D4B6D8A8-498A-B2FA-B186-13D3906109DC}"/>
              </a:ext>
            </a:extLst>
          </p:cNvPr>
          <p:cNvSpPr/>
          <p:nvPr/>
        </p:nvSpPr>
        <p:spPr>
          <a:xfrm>
            <a:off x="467814" y="135254"/>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TextBox 12">
            <a:extLst>
              <a:ext uri="{FF2B5EF4-FFF2-40B4-BE49-F238E27FC236}">
                <a16:creationId xmlns:a16="http://schemas.microsoft.com/office/drawing/2014/main" id="{2A6D392A-B703-79A9-4DB6-A4AAB7220D6F}"/>
              </a:ext>
            </a:extLst>
          </p:cNvPr>
          <p:cNvSpPr txBox="1"/>
          <p:nvPr/>
        </p:nvSpPr>
        <p:spPr>
          <a:xfrm>
            <a:off x="1210880" y="239292"/>
            <a:ext cx="3321701"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Mahmoud Mourad</a:t>
            </a:r>
          </a:p>
        </p:txBody>
      </p:sp>
      <p:sp>
        <p:nvSpPr>
          <p:cNvPr id="9" name="TextBox 13">
            <a:extLst>
              <a:ext uri="{FF2B5EF4-FFF2-40B4-BE49-F238E27FC236}">
                <a16:creationId xmlns:a16="http://schemas.microsoft.com/office/drawing/2014/main" id="{F8971856-85BF-FD0A-5BBF-4F969FDEEFF1}"/>
              </a:ext>
            </a:extLst>
          </p:cNvPr>
          <p:cNvSpPr txBox="1"/>
          <p:nvPr/>
        </p:nvSpPr>
        <p:spPr>
          <a:xfrm>
            <a:off x="7465802" y="230618"/>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0" name="TextBox 14">
            <a:extLst>
              <a:ext uri="{FF2B5EF4-FFF2-40B4-BE49-F238E27FC236}">
                <a16:creationId xmlns:a16="http://schemas.microsoft.com/office/drawing/2014/main" id="{63CDEF99-0EE4-22FF-C6CF-7C1FA9A9960F}"/>
              </a:ext>
            </a:extLst>
          </p:cNvPr>
          <p:cNvSpPr txBox="1"/>
          <p:nvPr/>
        </p:nvSpPr>
        <p:spPr>
          <a:xfrm>
            <a:off x="9231431" y="200871"/>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5" name="TextBox 15">
            <a:extLst>
              <a:ext uri="{FF2B5EF4-FFF2-40B4-BE49-F238E27FC236}">
                <a16:creationId xmlns:a16="http://schemas.microsoft.com/office/drawing/2014/main" id="{79F60B71-2842-F8D3-B5BA-4DA9811BBA2D}"/>
              </a:ext>
            </a:extLst>
          </p:cNvPr>
          <p:cNvSpPr txBox="1"/>
          <p:nvPr/>
        </p:nvSpPr>
        <p:spPr>
          <a:xfrm>
            <a:off x="13732677" y="218970"/>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6" name="TextBox 15">
            <a:extLst>
              <a:ext uri="{FF2B5EF4-FFF2-40B4-BE49-F238E27FC236}">
                <a16:creationId xmlns:a16="http://schemas.microsoft.com/office/drawing/2014/main" id="{1AC0879B-5F8F-C20A-8829-3418964F7F46}"/>
              </a:ext>
            </a:extLst>
          </p:cNvPr>
          <p:cNvSpPr txBox="1"/>
          <p:nvPr/>
        </p:nvSpPr>
        <p:spPr>
          <a:xfrm>
            <a:off x="12253253" y="230585"/>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7" name="TextBox 14">
            <a:extLst>
              <a:ext uri="{FF2B5EF4-FFF2-40B4-BE49-F238E27FC236}">
                <a16:creationId xmlns:a16="http://schemas.microsoft.com/office/drawing/2014/main" id="{EFA03BBC-ED4E-F22D-4991-BD04FA6C7D8A}"/>
              </a:ext>
            </a:extLst>
          </p:cNvPr>
          <p:cNvSpPr txBox="1"/>
          <p:nvPr/>
        </p:nvSpPr>
        <p:spPr>
          <a:xfrm>
            <a:off x="15761642" y="260250"/>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spTree>
    <p:extLst>
      <p:ext uri="{BB962C8B-B14F-4D97-AF65-F5344CB8AC3E}">
        <p14:creationId xmlns:p14="http://schemas.microsoft.com/office/powerpoint/2010/main" val="3073745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8A4F0-4F8D-D2B7-3959-A670885B812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8AC85F1F-25DC-71ED-AEAF-A1DCC07EA308}"/>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1BB5128F-3F13-81C8-154E-87D311FB4040}"/>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20FB37A7-3D26-4805-C6CC-987DFA23AD56}"/>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9A2A8E78-BAEA-1BCC-CF1D-D689CD9A5A68}"/>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40993FA3-9621-CEE3-DF34-84A305A083B3}"/>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EAFBF1E4-D376-E085-A95E-E845D7A12143}"/>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C52D6F7E-33F9-D29B-9667-76C07E9474D0}"/>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2563BE87-4B2D-832C-D852-552E625D7A44}"/>
              </a:ext>
            </a:extLst>
          </p:cNvPr>
          <p:cNvSpPr txBox="1"/>
          <p:nvPr/>
        </p:nvSpPr>
        <p:spPr>
          <a:xfrm>
            <a:off x="4638376" y="1515073"/>
            <a:ext cx="12153760" cy="1124667"/>
          </a:xfrm>
          <a:prstGeom prst="rect">
            <a:avLst/>
          </a:prstGeom>
        </p:spPr>
        <p:txBody>
          <a:bodyPr wrap="square" lIns="0" tIns="0" rIns="0" bIns="0" rtlCol="0" anchor="t">
            <a:spAutoFit/>
          </a:bodyPr>
          <a:lstStyle/>
          <a:p>
            <a:pPr algn="ctr">
              <a:lnSpc>
                <a:spcPts val="10152"/>
              </a:lnSpc>
            </a:pPr>
            <a:r>
              <a:rPr lang="en-US" sz="4000" b="1" dirty="0">
                <a:solidFill>
                  <a:srgbClr val="000000"/>
                </a:solidFill>
                <a:latin typeface="Poppins Bold"/>
                <a:ea typeface="Poppins Bold"/>
                <a:cs typeface="Poppins Bold"/>
                <a:sym typeface="Poppins Bold"/>
              </a:rPr>
              <a:t>Top 10 Compounds Within Top 10 Cities </a:t>
            </a:r>
          </a:p>
        </p:txBody>
      </p:sp>
      <p:sp>
        <p:nvSpPr>
          <p:cNvPr id="22" name="TextBox 22">
            <a:extLst>
              <a:ext uri="{FF2B5EF4-FFF2-40B4-BE49-F238E27FC236}">
                <a16:creationId xmlns:a16="http://schemas.microsoft.com/office/drawing/2014/main" id="{3CF2C1F1-12D2-4374-F7C6-C768F9CF947C}"/>
              </a:ext>
            </a:extLst>
          </p:cNvPr>
          <p:cNvSpPr txBox="1"/>
          <p:nvPr/>
        </p:nvSpPr>
        <p:spPr>
          <a:xfrm>
            <a:off x="9197847" y="3235642"/>
            <a:ext cx="9203124" cy="6254276"/>
          </a:xfrm>
          <a:prstGeom prst="rect">
            <a:avLst/>
          </a:prstGeom>
        </p:spPr>
        <p:txBody>
          <a:bodyPr wrap="square" lIns="0" tIns="0" rIns="0" bIns="0" rtlCol="0" anchor="t">
            <a:spAutoFit/>
          </a:bodyPr>
          <a:lstStyle/>
          <a:p>
            <a:pPr>
              <a:lnSpc>
                <a:spcPts val="4897"/>
              </a:lnSpc>
            </a:pPr>
            <a:r>
              <a:rPr lang="en-US" sz="3600" b="1" dirty="0"/>
              <a:t>Apartments</a:t>
            </a:r>
            <a:r>
              <a:rPr lang="en-US" sz="3600" dirty="0"/>
              <a:t> dominate the market share, yet geographical areas like </a:t>
            </a:r>
            <a:r>
              <a:rPr lang="en-US" sz="3600" b="1" dirty="0"/>
              <a:t>Hurghada and Ras Al </a:t>
            </a:r>
            <a:r>
              <a:rPr lang="en-US" sz="3600" b="1" dirty="0" err="1"/>
              <a:t>Hekma</a:t>
            </a:r>
            <a:r>
              <a:rPr lang="en-US" sz="3600" dirty="0"/>
              <a:t> show the highest supply volume and volatile prices, which can exceed 400k per square meter. The market exhibits a clear decoupling of size and cost: the largest property, the </a:t>
            </a:r>
            <a:r>
              <a:rPr lang="en-US" sz="3600" b="1" dirty="0"/>
              <a:t>Palace</a:t>
            </a:r>
            <a:r>
              <a:rPr lang="en-US" sz="3600" dirty="0"/>
              <a:t>, is significantly outsold in per-square-meter price by the much smaller </a:t>
            </a:r>
            <a:r>
              <a:rPr lang="en-US" sz="3600" b="1" dirty="0"/>
              <a:t>Cabin</a:t>
            </a:r>
            <a:r>
              <a:rPr lang="en-US" sz="3600" dirty="0"/>
              <a:t>, with the inclusion of a maid's room acting as a premium factor for both size and cost.</a:t>
            </a:r>
            <a:endParaRPr lang="en-US" sz="3498" dirty="0">
              <a:solidFill>
                <a:srgbClr val="000000"/>
              </a:solidFill>
              <a:latin typeface="Poppins"/>
              <a:ea typeface="Poppins"/>
              <a:cs typeface="Poppins"/>
              <a:sym typeface="Poppins"/>
            </a:endParaRPr>
          </a:p>
        </p:txBody>
      </p:sp>
      <p:sp>
        <p:nvSpPr>
          <p:cNvPr id="30" name="Freeform 9">
            <a:extLst>
              <a:ext uri="{FF2B5EF4-FFF2-40B4-BE49-F238E27FC236}">
                <a16:creationId xmlns:a16="http://schemas.microsoft.com/office/drawing/2014/main" id="{D3932099-474F-B04A-97EB-8A730DC583F6}"/>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D8F96D4C-3C13-537F-A0D4-15117BE6F003}"/>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60D62E45-4A90-C420-38C7-F2D809CA5BFB}"/>
              </a:ext>
            </a:extLst>
          </p:cNvPr>
          <p:cNvGrpSpPr/>
          <p:nvPr/>
        </p:nvGrpSpPr>
        <p:grpSpPr>
          <a:xfrm>
            <a:off x="14711583" y="534829"/>
            <a:ext cx="1540897" cy="582930"/>
            <a:chOff x="0" y="0"/>
            <a:chExt cx="405833" cy="153529"/>
          </a:xfrm>
        </p:grpSpPr>
        <p:sp>
          <p:nvSpPr>
            <p:cNvPr id="8" name="Freeform 7">
              <a:extLst>
                <a:ext uri="{FF2B5EF4-FFF2-40B4-BE49-F238E27FC236}">
                  <a16:creationId xmlns:a16="http://schemas.microsoft.com/office/drawing/2014/main" id="{29A91BF6-4229-601D-0C12-F217DD3366FC}"/>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261AFBE9-506D-9EEE-BB9C-95093897192E}"/>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48D2DEB3-C937-8838-B345-02B550EF5E96}"/>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868B06C7-F20D-6AB7-30E4-D55FEE51BFDC}"/>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1915FAB5-1FA7-8E46-B571-8560D433F741}"/>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963023D3-D241-3F79-C767-AF47D8C0E074}"/>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5AE404A5-FAC6-B9E0-332E-BED7053BA227}"/>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3" name="Picture 12">
            <a:extLst>
              <a:ext uri="{FF2B5EF4-FFF2-40B4-BE49-F238E27FC236}">
                <a16:creationId xmlns:a16="http://schemas.microsoft.com/office/drawing/2014/main" id="{502F5E0F-ACEB-D981-F060-3D223F87593B}"/>
              </a:ext>
            </a:extLst>
          </p:cNvPr>
          <p:cNvPicPr>
            <a:picLocks noChangeAspect="1"/>
          </p:cNvPicPr>
          <p:nvPr/>
        </p:nvPicPr>
        <p:blipFill>
          <a:blip r:embed="rId6"/>
          <a:stretch>
            <a:fillRect/>
          </a:stretch>
        </p:blipFill>
        <p:spPr>
          <a:xfrm>
            <a:off x="251473" y="4173743"/>
            <a:ext cx="8495614" cy="5410486"/>
          </a:xfrm>
          <a:prstGeom prst="rect">
            <a:avLst/>
          </a:prstGeom>
        </p:spPr>
      </p:pic>
    </p:spTree>
    <p:extLst>
      <p:ext uri="{BB962C8B-B14F-4D97-AF65-F5344CB8AC3E}">
        <p14:creationId xmlns:p14="http://schemas.microsoft.com/office/powerpoint/2010/main" val="18327392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795CD-430D-ABF7-4F1E-5B20816D72A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75DD834-6D80-D0D9-7480-B4666DA6174B}"/>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2AC28E1F-B4B5-8833-C2EF-94306B1EE536}"/>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8EB36C78-52FA-22A9-E3D6-92438D270EA8}"/>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F89E3397-AEA8-0438-4351-5634ECDD9A14}"/>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0027913A-0D98-BE44-51EF-621FCCF2DC91}"/>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D828798E-7486-38FF-C06C-344CD8C2E9D1}"/>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5CBE1394-0149-9624-E50C-111DCDCC84E1}"/>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4AC54AC8-AAA5-E1E6-7699-FF8E469B0FCA}"/>
              </a:ext>
            </a:extLst>
          </p:cNvPr>
          <p:cNvSpPr txBox="1"/>
          <p:nvPr/>
        </p:nvSpPr>
        <p:spPr>
          <a:xfrm>
            <a:off x="5181600" y="1468524"/>
            <a:ext cx="14619533"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Top Cities by Average price per sqm and supply</a:t>
            </a:r>
          </a:p>
        </p:txBody>
      </p:sp>
      <p:sp>
        <p:nvSpPr>
          <p:cNvPr id="22" name="TextBox 22">
            <a:extLst>
              <a:ext uri="{FF2B5EF4-FFF2-40B4-BE49-F238E27FC236}">
                <a16:creationId xmlns:a16="http://schemas.microsoft.com/office/drawing/2014/main" id="{453BD678-29C5-3514-D504-A6393248F291}"/>
              </a:ext>
            </a:extLst>
          </p:cNvPr>
          <p:cNvSpPr txBox="1"/>
          <p:nvPr/>
        </p:nvSpPr>
        <p:spPr>
          <a:xfrm>
            <a:off x="9474547" y="3328500"/>
            <a:ext cx="9203124" cy="5539978"/>
          </a:xfrm>
          <a:prstGeom prst="rect">
            <a:avLst/>
          </a:prstGeom>
        </p:spPr>
        <p:txBody>
          <a:bodyPr wrap="square" lIns="0" tIns="0" rIns="0" bIns="0" rtlCol="0" anchor="t">
            <a:spAutoFit/>
          </a:bodyPr>
          <a:lstStyle/>
          <a:p>
            <a:r>
              <a:rPr lang="en-US" sz="3600" b="1" dirty="0"/>
              <a:t>New Cairo City</a:t>
            </a:r>
            <a:r>
              <a:rPr lang="en-US" sz="3600" dirty="0"/>
              <a:t> leads in overall property supply, with </a:t>
            </a:r>
            <a:r>
              <a:rPr lang="en-US" sz="3600" b="1" dirty="0"/>
              <a:t>Apartments</a:t>
            </a:r>
            <a:r>
              <a:rPr lang="en-US" sz="3600" dirty="0"/>
              <a:t> dominating market frequency, while prices are highly volatile, reaching over 400k per square meter in specialized geographic areas like Hurghada. The market shows a decoupling of size and cost, where the smaller </a:t>
            </a:r>
            <a:r>
              <a:rPr lang="en-US" sz="3600" b="1" dirty="0"/>
              <a:t>Cabin</a:t>
            </a:r>
            <a:r>
              <a:rPr lang="en-US" sz="3600" dirty="0"/>
              <a:t> commands the highest price per square meter (257k), and the presence of a maid's room consistently drives up both the average size and the price across all property types.</a:t>
            </a:r>
          </a:p>
        </p:txBody>
      </p:sp>
      <p:sp>
        <p:nvSpPr>
          <p:cNvPr id="30" name="Freeform 9">
            <a:extLst>
              <a:ext uri="{FF2B5EF4-FFF2-40B4-BE49-F238E27FC236}">
                <a16:creationId xmlns:a16="http://schemas.microsoft.com/office/drawing/2014/main" id="{31D442CE-A10E-76B1-3642-8D0F687FF9C5}"/>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F336331B-9618-7A99-D416-8E9A8FD3E27B}"/>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1965B939-411E-7633-D286-75923D56ED4C}"/>
              </a:ext>
            </a:extLst>
          </p:cNvPr>
          <p:cNvGrpSpPr/>
          <p:nvPr/>
        </p:nvGrpSpPr>
        <p:grpSpPr>
          <a:xfrm>
            <a:off x="14710744" y="539816"/>
            <a:ext cx="1540897" cy="582930"/>
            <a:chOff x="0" y="0"/>
            <a:chExt cx="405833" cy="153529"/>
          </a:xfrm>
        </p:grpSpPr>
        <p:sp>
          <p:nvSpPr>
            <p:cNvPr id="8" name="Freeform 7">
              <a:extLst>
                <a:ext uri="{FF2B5EF4-FFF2-40B4-BE49-F238E27FC236}">
                  <a16:creationId xmlns:a16="http://schemas.microsoft.com/office/drawing/2014/main" id="{3506342B-2F10-082C-521C-87C8E4D90610}"/>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00FBBA37-9735-88F4-7D83-A0B818B1D1BA}"/>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AA24E603-AFA4-C22C-5618-C36BA5288E7B}"/>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144E7826-5EB1-0376-2142-632D4101146E}"/>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A6AEE5C0-A9D4-C7E5-2720-CFB4B40F3AD4}"/>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34F70C14-D229-69C4-808F-8674F1C2A3A6}"/>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6EAA7866-9608-2D02-9540-5C4D2E066619}"/>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4" name="Picture 13">
            <a:extLst>
              <a:ext uri="{FF2B5EF4-FFF2-40B4-BE49-F238E27FC236}">
                <a16:creationId xmlns:a16="http://schemas.microsoft.com/office/drawing/2014/main" id="{A5265CE6-C3F6-656E-0D6A-DFF8C365EDE9}"/>
              </a:ext>
            </a:extLst>
          </p:cNvPr>
          <p:cNvPicPr>
            <a:picLocks noChangeAspect="1"/>
          </p:cNvPicPr>
          <p:nvPr/>
        </p:nvPicPr>
        <p:blipFill>
          <a:blip r:embed="rId6"/>
          <a:stretch>
            <a:fillRect/>
          </a:stretch>
        </p:blipFill>
        <p:spPr>
          <a:xfrm>
            <a:off x="285882" y="3840226"/>
            <a:ext cx="8733867" cy="5378540"/>
          </a:xfrm>
          <a:prstGeom prst="rect">
            <a:avLst/>
          </a:prstGeom>
        </p:spPr>
      </p:pic>
    </p:spTree>
    <p:extLst>
      <p:ext uri="{BB962C8B-B14F-4D97-AF65-F5344CB8AC3E}">
        <p14:creationId xmlns:p14="http://schemas.microsoft.com/office/powerpoint/2010/main" val="3623649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369CC-FE66-5399-7525-CAD1B906D06F}"/>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FF566C85-1705-283D-C578-CE827323506C}"/>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34F7DAEC-05FB-90BD-D611-993299AC8F41}"/>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D9F50D87-4899-13B9-3EF9-2C69CDEA0026}"/>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05871B65-1294-B814-0DB9-7F52537298DE}"/>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B6343BFB-6FF2-E660-5044-B18ABA5AA166}"/>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E02B3972-691A-459C-4A6A-5AF19B5A9EFB}"/>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1925EB33-723B-4ED0-375C-A92EE7712305}"/>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2B6EBCE9-95EF-F29D-02C7-708FCC67A834}"/>
              </a:ext>
            </a:extLst>
          </p:cNvPr>
          <p:cNvSpPr txBox="1"/>
          <p:nvPr/>
        </p:nvSpPr>
        <p:spPr>
          <a:xfrm>
            <a:off x="5352254" y="1532574"/>
            <a:ext cx="15508572"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The 20 largest compound by Average size sqm</a:t>
            </a:r>
          </a:p>
        </p:txBody>
      </p:sp>
      <p:sp>
        <p:nvSpPr>
          <p:cNvPr id="30" name="Freeform 9">
            <a:extLst>
              <a:ext uri="{FF2B5EF4-FFF2-40B4-BE49-F238E27FC236}">
                <a16:creationId xmlns:a16="http://schemas.microsoft.com/office/drawing/2014/main" id="{F0E396A2-BDC1-7F4A-1A88-31711CFC8DF1}"/>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9C325E6D-832D-351F-074E-28C45418A2C1}"/>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6A000605-56B4-61A5-A222-7066CE609DCA}"/>
              </a:ext>
            </a:extLst>
          </p:cNvPr>
          <p:cNvGrpSpPr/>
          <p:nvPr/>
        </p:nvGrpSpPr>
        <p:grpSpPr>
          <a:xfrm>
            <a:off x="14711583" y="526134"/>
            <a:ext cx="1540897" cy="582930"/>
            <a:chOff x="0" y="0"/>
            <a:chExt cx="405833" cy="153529"/>
          </a:xfrm>
        </p:grpSpPr>
        <p:sp>
          <p:nvSpPr>
            <p:cNvPr id="8" name="Freeform 7">
              <a:extLst>
                <a:ext uri="{FF2B5EF4-FFF2-40B4-BE49-F238E27FC236}">
                  <a16:creationId xmlns:a16="http://schemas.microsoft.com/office/drawing/2014/main" id="{FDADA369-6E61-C3A9-C7B4-C451E5DFE44A}"/>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1D3301A6-AAE5-CC78-BB98-A09E50EC4819}"/>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8D6254CC-5030-F399-D94B-46EEBF84548B}"/>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8CA3E784-CA67-FDA4-1226-A8B889455BBF}"/>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A213769C-C4CF-2613-A61B-01F067EB286C}"/>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3FC1AED1-F3EC-B63E-2A1E-A379CC202D15}"/>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929F36F5-9377-EA67-177B-DF982001E0B5}"/>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4" name="Picture 13">
            <a:extLst>
              <a:ext uri="{FF2B5EF4-FFF2-40B4-BE49-F238E27FC236}">
                <a16:creationId xmlns:a16="http://schemas.microsoft.com/office/drawing/2014/main" id="{966074E8-AA5E-1353-88FC-99AFEC27B64C}"/>
              </a:ext>
            </a:extLst>
          </p:cNvPr>
          <p:cNvPicPr>
            <a:picLocks noChangeAspect="1"/>
          </p:cNvPicPr>
          <p:nvPr/>
        </p:nvPicPr>
        <p:blipFill>
          <a:blip r:embed="rId6"/>
          <a:stretch>
            <a:fillRect/>
          </a:stretch>
        </p:blipFill>
        <p:spPr>
          <a:xfrm>
            <a:off x="5888141" y="3507119"/>
            <a:ext cx="9199866" cy="5962282"/>
          </a:xfrm>
          <a:prstGeom prst="rect">
            <a:avLst/>
          </a:prstGeom>
        </p:spPr>
      </p:pic>
    </p:spTree>
    <p:extLst>
      <p:ext uri="{BB962C8B-B14F-4D97-AF65-F5344CB8AC3E}">
        <p14:creationId xmlns:p14="http://schemas.microsoft.com/office/powerpoint/2010/main" val="19508201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6F04-1CD4-567F-D1DD-084012A18A5A}"/>
            </a:ext>
          </a:extLst>
        </p:cNvPr>
        <p:cNvGrpSpPr/>
        <p:nvPr/>
      </p:nvGrpSpPr>
      <p:grpSpPr>
        <a:xfrm>
          <a:off x="0" y="0"/>
          <a:ext cx="0" cy="0"/>
          <a:chOff x="0" y="0"/>
          <a:chExt cx="0" cy="0"/>
        </a:xfrm>
      </p:grpSpPr>
      <p:grpSp>
        <p:nvGrpSpPr>
          <p:cNvPr id="11" name="Group 11">
            <a:extLst>
              <a:ext uri="{FF2B5EF4-FFF2-40B4-BE49-F238E27FC236}">
                <a16:creationId xmlns:a16="http://schemas.microsoft.com/office/drawing/2014/main" id="{38893DAB-1D2B-E368-8DC7-7F13E138FF04}"/>
              </a:ext>
            </a:extLst>
          </p:cNvPr>
          <p:cNvGrpSpPr/>
          <p:nvPr/>
        </p:nvGrpSpPr>
        <p:grpSpPr>
          <a:xfrm>
            <a:off x="-54440" y="5150883"/>
            <a:ext cx="18396877" cy="5185291"/>
            <a:chOff x="0" y="-38100"/>
            <a:chExt cx="3382510" cy="1365673"/>
          </a:xfrm>
        </p:grpSpPr>
        <p:sp>
          <p:nvSpPr>
            <p:cNvPr id="12" name="Freeform 12">
              <a:extLst>
                <a:ext uri="{FF2B5EF4-FFF2-40B4-BE49-F238E27FC236}">
                  <a16:creationId xmlns:a16="http://schemas.microsoft.com/office/drawing/2014/main" id="{BD17C9A3-75CA-539B-88C4-9EB15F22151A}"/>
                </a:ext>
              </a:extLst>
            </p:cNvPr>
            <p:cNvSpPr/>
            <p:nvPr/>
          </p:nvSpPr>
          <p:spPr>
            <a:xfrm>
              <a:off x="10010" y="0"/>
              <a:ext cx="3372500" cy="1327573"/>
            </a:xfrm>
            <a:custGeom>
              <a:avLst/>
              <a:gdLst/>
              <a:ahLst/>
              <a:cxnLst/>
              <a:rect l="l" t="t" r="r" b="b"/>
              <a:pathLst>
                <a:path w="3372500" h="1327573">
                  <a:moveTo>
                    <a:pt x="0" y="0"/>
                  </a:moveTo>
                  <a:lnTo>
                    <a:pt x="3372500" y="0"/>
                  </a:lnTo>
                  <a:lnTo>
                    <a:pt x="3372500" y="1327573"/>
                  </a:lnTo>
                  <a:lnTo>
                    <a:pt x="0" y="1327573"/>
                  </a:lnTo>
                  <a:close/>
                </a:path>
              </a:pathLst>
            </a:custGeom>
            <a:solidFill>
              <a:srgbClr val="FABE05"/>
            </a:solidFill>
          </p:spPr>
          <p:txBody>
            <a:bodyPr/>
            <a:lstStyle/>
            <a:p>
              <a:endParaRPr lang="en-US"/>
            </a:p>
          </p:txBody>
        </p:sp>
        <p:sp>
          <p:nvSpPr>
            <p:cNvPr id="13" name="TextBox 13">
              <a:extLst>
                <a:ext uri="{FF2B5EF4-FFF2-40B4-BE49-F238E27FC236}">
                  <a16:creationId xmlns:a16="http://schemas.microsoft.com/office/drawing/2014/main" id="{5616DA79-2A74-5AC8-4DF0-5DA65FA10BDC}"/>
                </a:ext>
              </a:extLst>
            </p:cNvPr>
            <p:cNvSpPr txBox="1"/>
            <p:nvPr/>
          </p:nvSpPr>
          <p:spPr>
            <a:xfrm>
              <a:off x="0" y="-38100"/>
              <a:ext cx="3372501" cy="1365673"/>
            </a:xfrm>
            <a:prstGeom prst="rect">
              <a:avLst/>
            </a:prstGeom>
          </p:spPr>
          <p:txBody>
            <a:bodyPr lIns="50800" tIns="50800" rIns="50800" bIns="50800" rtlCol="0" anchor="ctr"/>
            <a:lstStyle/>
            <a:p>
              <a:pPr algn="ctr">
                <a:lnSpc>
                  <a:spcPts val="2659"/>
                </a:lnSpc>
              </a:pPr>
              <a:endParaRPr/>
            </a:p>
          </p:txBody>
        </p:sp>
      </p:grpSp>
      <p:sp>
        <p:nvSpPr>
          <p:cNvPr id="14" name="AutoShape 14">
            <a:extLst>
              <a:ext uri="{FF2B5EF4-FFF2-40B4-BE49-F238E27FC236}">
                <a16:creationId xmlns:a16="http://schemas.microsoft.com/office/drawing/2014/main" id="{B05A708E-273A-8E1D-DB4E-9D27230AB1CD}"/>
              </a:ext>
            </a:extLst>
          </p:cNvPr>
          <p:cNvSpPr/>
          <p:nvPr/>
        </p:nvSpPr>
        <p:spPr>
          <a:xfrm flipV="1">
            <a:off x="256244" y="5150883"/>
            <a:ext cx="17754600" cy="0"/>
          </a:xfrm>
          <a:prstGeom prst="line">
            <a:avLst/>
          </a:prstGeom>
          <a:ln w="38100" cap="flat">
            <a:solidFill>
              <a:srgbClr val="FABE05"/>
            </a:solidFill>
            <a:prstDash val="solid"/>
            <a:headEnd type="oval" w="lg" len="lg"/>
            <a:tailEnd type="oval" w="lg" len="lg"/>
          </a:ln>
        </p:spPr>
        <p:txBody>
          <a:bodyPr/>
          <a:lstStyle/>
          <a:p>
            <a:endParaRPr lang="en-US"/>
          </a:p>
        </p:txBody>
      </p:sp>
      <p:sp>
        <p:nvSpPr>
          <p:cNvPr id="20" name="Freeform 20">
            <a:extLst>
              <a:ext uri="{FF2B5EF4-FFF2-40B4-BE49-F238E27FC236}">
                <a16:creationId xmlns:a16="http://schemas.microsoft.com/office/drawing/2014/main" id="{C7744964-FA7F-1D96-F724-6DADD7EF3653}"/>
              </a:ext>
            </a:extLst>
          </p:cNvPr>
          <p:cNvSpPr/>
          <p:nvPr/>
        </p:nvSpPr>
        <p:spPr>
          <a:xfrm rot="-550183">
            <a:off x="17307992" y="5592995"/>
            <a:ext cx="797773" cy="514926"/>
          </a:xfrm>
          <a:custGeom>
            <a:avLst/>
            <a:gdLst/>
            <a:ahLst/>
            <a:cxnLst/>
            <a:rect l="l" t="t" r="r" b="b"/>
            <a:pathLst>
              <a:path w="797773" h="514926">
                <a:moveTo>
                  <a:pt x="0" y="0"/>
                </a:moveTo>
                <a:lnTo>
                  <a:pt x="797773" y="0"/>
                </a:lnTo>
                <a:lnTo>
                  <a:pt x="797773" y="514926"/>
                </a:lnTo>
                <a:lnTo>
                  <a:pt x="0" y="5149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Freeform 21">
            <a:extLst>
              <a:ext uri="{FF2B5EF4-FFF2-40B4-BE49-F238E27FC236}">
                <a16:creationId xmlns:a16="http://schemas.microsoft.com/office/drawing/2014/main" id="{FE4A835A-5363-F34D-8D40-C6E5D8BEF6EF}"/>
              </a:ext>
            </a:extLst>
          </p:cNvPr>
          <p:cNvSpPr/>
          <p:nvPr/>
        </p:nvSpPr>
        <p:spPr>
          <a:xfrm rot="-928981" flipH="1">
            <a:off x="221315" y="9718776"/>
            <a:ext cx="797773" cy="514926"/>
          </a:xfrm>
          <a:custGeom>
            <a:avLst/>
            <a:gdLst/>
            <a:ahLst/>
            <a:cxnLst/>
            <a:rect l="l" t="t" r="r" b="b"/>
            <a:pathLst>
              <a:path w="797773" h="514926">
                <a:moveTo>
                  <a:pt x="797773" y="0"/>
                </a:moveTo>
                <a:lnTo>
                  <a:pt x="0" y="0"/>
                </a:lnTo>
                <a:lnTo>
                  <a:pt x="0" y="514927"/>
                </a:lnTo>
                <a:lnTo>
                  <a:pt x="797773" y="514927"/>
                </a:lnTo>
                <a:lnTo>
                  <a:pt x="797773"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2" name="Freeform 22">
            <a:extLst>
              <a:ext uri="{FF2B5EF4-FFF2-40B4-BE49-F238E27FC236}">
                <a16:creationId xmlns:a16="http://schemas.microsoft.com/office/drawing/2014/main" id="{8A3B4F5B-F860-A5AE-1220-986F7F322BC8}"/>
              </a:ext>
            </a:extLst>
          </p:cNvPr>
          <p:cNvSpPr/>
          <p:nvPr/>
        </p:nvSpPr>
        <p:spPr>
          <a:xfrm>
            <a:off x="9242318" y="8635398"/>
            <a:ext cx="7315200" cy="1410403"/>
          </a:xfrm>
          <a:custGeom>
            <a:avLst/>
            <a:gdLst/>
            <a:ahLst/>
            <a:cxnLst/>
            <a:rect l="l" t="t" r="r" b="b"/>
            <a:pathLst>
              <a:path w="7315200" h="1410403">
                <a:moveTo>
                  <a:pt x="0" y="0"/>
                </a:moveTo>
                <a:lnTo>
                  <a:pt x="7315200" y="0"/>
                </a:lnTo>
                <a:lnTo>
                  <a:pt x="7315200" y="1410403"/>
                </a:lnTo>
                <a:lnTo>
                  <a:pt x="0" y="1410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28" name="TextBox 28">
            <a:extLst>
              <a:ext uri="{FF2B5EF4-FFF2-40B4-BE49-F238E27FC236}">
                <a16:creationId xmlns:a16="http://schemas.microsoft.com/office/drawing/2014/main" id="{DAF49564-5579-58AF-2B5F-EC69F145C95B}"/>
              </a:ext>
            </a:extLst>
          </p:cNvPr>
          <p:cNvSpPr txBox="1"/>
          <p:nvPr/>
        </p:nvSpPr>
        <p:spPr>
          <a:xfrm>
            <a:off x="464766" y="5959004"/>
            <a:ext cx="17206738" cy="3713709"/>
          </a:xfrm>
          <a:prstGeom prst="rect">
            <a:avLst/>
          </a:prstGeom>
        </p:spPr>
        <p:txBody>
          <a:bodyPr wrap="square" lIns="0" tIns="0" rIns="0" bIns="0" rtlCol="0" anchor="t">
            <a:spAutoFit/>
          </a:bodyPr>
          <a:lstStyle/>
          <a:p>
            <a:pPr algn="ctr">
              <a:lnSpc>
                <a:spcPts val="4897"/>
              </a:lnSpc>
            </a:pPr>
            <a:r>
              <a:rPr lang="en-US" sz="2800" b="1" dirty="0">
                <a:latin typeface="Poppins"/>
                <a:ea typeface="Poppins"/>
                <a:cs typeface="Poppins"/>
                <a:sym typeface="Poppins"/>
              </a:rPr>
              <a:t>The property market exhibits high seasonality, with prices peaking in February and November (over 100k), and is dominated by Apartments in frequency and New Cairo City in overall supply, yet geographical prices are volatile, reaching over 400k; the smallest property type, the Cabin, commands the highest price per square meter (257k), while the largest sizes are found in compounds like </a:t>
            </a:r>
            <a:r>
              <a:rPr lang="en-US" sz="2800" b="1" dirty="0" err="1">
                <a:latin typeface="Poppins"/>
                <a:ea typeface="Poppins"/>
                <a:cs typeface="Poppins"/>
                <a:sym typeface="Poppins"/>
              </a:rPr>
              <a:t>Marbila</a:t>
            </a:r>
            <a:r>
              <a:rPr lang="en-US" sz="2800" b="1" dirty="0">
                <a:latin typeface="Poppins"/>
                <a:ea typeface="Poppins"/>
                <a:cs typeface="Poppins"/>
                <a:sym typeface="Poppins"/>
              </a:rPr>
              <a:t> (2,450 sqm), all consistently demonstrating that the inclusion of a maid's room is a premium feature.</a:t>
            </a:r>
            <a:endParaRPr lang="en-US" sz="2800" dirty="0">
              <a:solidFill>
                <a:srgbClr val="FFFFFF"/>
              </a:solidFill>
              <a:latin typeface="Poppins"/>
              <a:ea typeface="Poppins"/>
              <a:cs typeface="Poppins"/>
              <a:sym typeface="Poppins"/>
            </a:endParaRPr>
          </a:p>
        </p:txBody>
      </p:sp>
      <p:grpSp>
        <p:nvGrpSpPr>
          <p:cNvPr id="4" name="Group 6">
            <a:extLst>
              <a:ext uri="{FF2B5EF4-FFF2-40B4-BE49-F238E27FC236}">
                <a16:creationId xmlns:a16="http://schemas.microsoft.com/office/drawing/2014/main" id="{1317EF5E-8857-BA8B-C9C5-C71DF48C5322}"/>
              </a:ext>
            </a:extLst>
          </p:cNvPr>
          <p:cNvGrpSpPr/>
          <p:nvPr/>
        </p:nvGrpSpPr>
        <p:grpSpPr>
          <a:xfrm>
            <a:off x="15589827" y="186447"/>
            <a:ext cx="1884528" cy="635574"/>
            <a:chOff x="0" y="0"/>
            <a:chExt cx="405833" cy="153529"/>
          </a:xfrm>
        </p:grpSpPr>
        <p:sp>
          <p:nvSpPr>
            <p:cNvPr id="5" name="Freeform 7">
              <a:extLst>
                <a:ext uri="{FF2B5EF4-FFF2-40B4-BE49-F238E27FC236}">
                  <a16:creationId xmlns:a16="http://schemas.microsoft.com/office/drawing/2014/main" id="{3CA3B1B0-33C8-E162-7755-1E3D55719757}"/>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6" name="TextBox 8">
              <a:extLst>
                <a:ext uri="{FF2B5EF4-FFF2-40B4-BE49-F238E27FC236}">
                  <a16:creationId xmlns:a16="http://schemas.microsoft.com/office/drawing/2014/main" id="{39631D98-2AD7-DA14-09CD-C77B5BC05823}"/>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9">
            <a:extLst>
              <a:ext uri="{FF2B5EF4-FFF2-40B4-BE49-F238E27FC236}">
                <a16:creationId xmlns:a16="http://schemas.microsoft.com/office/drawing/2014/main" id="{EC9E7EA8-90C1-3B25-7CB6-6D86F3A0723B}"/>
              </a:ext>
            </a:extLst>
          </p:cNvPr>
          <p:cNvSpPr/>
          <p:nvPr/>
        </p:nvSpPr>
        <p:spPr>
          <a:xfrm>
            <a:off x="467814" y="135254"/>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TextBox 12">
            <a:extLst>
              <a:ext uri="{FF2B5EF4-FFF2-40B4-BE49-F238E27FC236}">
                <a16:creationId xmlns:a16="http://schemas.microsoft.com/office/drawing/2014/main" id="{009BA90A-AC9B-6782-258E-472DB81E113C}"/>
              </a:ext>
            </a:extLst>
          </p:cNvPr>
          <p:cNvSpPr txBox="1"/>
          <p:nvPr/>
        </p:nvSpPr>
        <p:spPr>
          <a:xfrm>
            <a:off x="1210880" y="239292"/>
            <a:ext cx="3321701"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Mahmoud Mourad</a:t>
            </a:r>
          </a:p>
        </p:txBody>
      </p:sp>
      <p:sp>
        <p:nvSpPr>
          <p:cNvPr id="9" name="TextBox 13">
            <a:extLst>
              <a:ext uri="{FF2B5EF4-FFF2-40B4-BE49-F238E27FC236}">
                <a16:creationId xmlns:a16="http://schemas.microsoft.com/office/drawing/2014/main" id="{A2BF9438-9052-9A2D-367E-2B01A4BE059C}"/>
              </a:ext>
            </a:extLst>
          </p:cNvPr>
          <p:cNvSpPr txBox="1"/>
          <p:nvPr/>
        </p:nvSpPr>
        <p:spPr>
          <a:xfrm>
            <a:off x="7465802" y="230618"/>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0" name="TextBox 14">
            <a:extLst>
              <a:ext uri="{FF2B5EF4-FFF2-40B4-BE49-F238E27FC236}">
                <a16:creationId xmlns:a16="http://schemas.microsoft.com/office/drawing/2014/main" id="{8CC7D79D-B260-FC22-AF78-E8F285CB4FBF}"/>
              </a:ext>
            </a:extLst>
          </p:cNvPr>
          <p:cNvSpPr txBox="1"/>
          <p:nvPr/>
        </p:nvSpPr>
        <p:spPr>
          <a:xfrm>
            <a:off x="9231431" y="200871"/>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5" name="TextBox 15">
            <a:extLst>
              <a:ext uri="{FF2B5EF4-FFF2-40B4-BE49-F238E27FC236}">
                <a16:creationId xmlns:a16="http://schemas.microsoft.com/office/drawing/2014/main" id="{4B041B9A-4D76-40CC-20F7-824F494F2C26}"/>
              </a:ext>
            </a:extLst>
          </p:cNvPr>
          <p:cNvSpPr txBox="1"/>
          <p:nvPr/>
        </p:nvSpPr>
        <p:spPr>
          <a:xfrm>
            <a:off x="13732677" y="218970"/>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6" name="TextBox 15">
            <a:extLst>
              <a:ext uri="{FF2B5EF4-FFF2-40B4-BE49-F238E27FC236}">
                <a16:creationId xmlns:a16="http://schemas.microsoft.com/office/drawing/2014/main" id="{AB3FB8DD-5F34-3182-5336-A61CC70B133E}"/>
              </a:ext>
            </a:extLst>
          </p:cNvPr>
          <p:cNvSpPr txBox="1"/>
          <p:nvPr/>
        </p:nvSpPr>
        <p:spPr>
          <a:xfrm>
            <a:off x="12253253" y="230585"/>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7" name="TextBox 14">
            <a:extLst>
              <a:ext uri="{FF2B5EF4-FFF2-40B4-BE49-F238E27FC236}">
                <a16:creationId xmlns:a16="http://schemas.microsoft.com/office/drawing/2014/main" id="{8F2F9F97-80D0-5507-4E04-E880C64DBB02}"/>
              </a:ext>
            </a:extLst>
          </p:cNvPr>
          <p:cNvSpPr txBox="1"/>
          <p:nvPr/>
        </p:nvSpPr>
        <p:spPr>
          <a:xfrm>
            <a:off x="15761642" y="260250"/>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8" name="Picture 17">
            <a:extLst>
              <a:ext uri="{FF2B5EF4-FFF2-40B4-BE49-F238E27FC236}">
                <a16:creationId xmlns:a16="http://schemas.microsoft.com/office/drawing/2014/main" id="{78BC001B-7364-26B7-92EF-6398FFFF7DA0}"/>
              </a:ext>
            </a:extLst>
          </p:cNvPr>
          <p:cNvPicPr>
            <a:picLocks noChangeAspect="1"/>
          </p:cNvPicPr>
          <p:nvPr/>
        </p:nvPicPr>
        <p:blipFill>
          <a:blip r:embed="rId8"/>
          <a:stretch>
            <a:fillRect/>
          </a:stretch>
        </p:blipFill>
        <p:spPr>
          <a:xfrm>
            <a:off x="0" y="948648"/>
            <a:ext cx="18287999" cy="3938724"/>
          </a:xfrm>
          <a:prstGeom prst="rect">
            <a:avLst/>
          </a:prstGeom>
        </p:spPr>
      </p:pic>
    </p:spTree>
    <p:extLst>
      <p:ext uri="{BB962C8B-B14F-4D97-AF65-F5344CB8AC3E}">
        <p14:creationId xmlns:p14="http://schemas.microsoft.com/office/powerpoint/2010/main" val="2624203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5A02F5-DBB0-E82B-431E-FECDF26133A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B6985B9-0202-045E-0759-5041E1C508FB}"/>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1D90156A-5AD4-D23F-7526-300A66F9257D}"/>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44FB14F3-26EB-1342-CDFD-E325513BEF7B}"/>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9C23E012-0295-EA1F-2C83-E9DD6F303F43}"/>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8A38E4BF-417A-A43D-8D10-AE853243974B}"/>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CAC87D30-6294-F1E2-FCE2-5BC711E9D675}"/>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742FA9DE-D16C-9182-E276-77411243A693}"/>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482CDD41-7968-4F9B-76BB-1F75769DA536}"/>
              </a:ext>
            </a:extLst>
          </p:cNvPr>
          <p:cNvSpPr txBox="1"/>
          <p:nvPr/>
        </p:nvSpPr>
        <p:spPr>
          <a:xfrm>
            <a:off x="5334000" y="1202917"/>
            <a:ext cx="15508572"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Delivery Units Supply Trend per Year</a:t>
            </a:r>
          </a:p>
        </p:txBody>
      </p:sp>
      <p:sp>
        <p:nvSpPr>
          <p:cNvPr id="30" name="Freeform 9">
            <a:extLst>
              <a:ext uri="{FF2B5EF4-FFF2-40B4-BE49-F238E27FC236}">
                <a16:creationId xmlns:a16="http://schemas.microsoft.com/office/drawing/2014/main" id="{ECB2C6E8-A6FF-19A2-D8FD-E7D59C13799B}"/>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004ECA87-9DE3-C37A-E5EC-2BB99C4275E0}"/>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35221496-3B7B-E8AA-E16B-D088B2B81906}"/>
              </a:ext>
            </a:extLst>
          </p:cNvPr>
          <p:cNvGrpSpPr/>
          <p:nvPr/>
        </p:nvGrpSpPr>
        <p:grpSpPr>
          <a:xfrm>
            <a:off x="14711583" y="526134"/>
            <a:ext cx="1540897" cy="582930"/>
            <a:chOff x="0" y="0"/>
            <a:chExt cx="405833" cy="153529"/>
          </a:xfrm>
        </p:grpSpPr>
        <p:sp>
          <p:nvSpPr>
            <p:cNvPr id="8" name="Freeform 7">
              <a:extLst>
                <a:ext uri="{FF2B5EF4-FFF2-40B4-BE49-F238E27FC236}">
                  <a16:creationId xmlns:a16="http://schemas.microsoft.com/office/drawing/2014/main" id="{6F0A3DBF-43FB-1872-010F-79F04462FB3C}"/>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947729D9-0BA8-28C1-F845-7B15179E4087}"/>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6AE3A22D-F20D-DF78-CB7F-4F29F3473EF4}"/>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75933674-F985-B414-F764-A38FF17A4B7C}"/>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27BF1FD4-AC15-34E0-6DF1-C0E57569E005}"/>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63259571-0DCA-BAEB-B950-48EAE166910D}"/>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5F392389-8BB1-3E17-256A-2EA7A4E92EEF}"/>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13" name="Picture 12">
            <a:extLst>
              <a:ext uri="{FF2B5EF4-FFF2-40B4-BE49-F238E27FC236}">
                <a16:creationId xmlns:a16="http://schemas.microsoft.com/office/drawing/2014/main" id="{9C051ABB-2498-CB67-49A9-F833ACAE1F04}"/>
              </a:ext>
            </a:extLst>
          </p:cNvPr>
          <p:cNvPicPr>
            <a:picLocks noChangeAspect="1"/>
          </p:cNvPicPr>
          <p:nvPr/>
        </p:nvPicPr>
        <p:blipFill>
          <a:blip r:embed="rId6"/>
          <a:stretch>
            <a:fillRect/>
          </a:stretch>
        </p:blipFill>
        <p:spPr>
          <a:xfrm>
            <a:off x="5217732" y="3043637"/>
            <a:ext cx="10540684" cy="6433452"/>
          </a:xfrm>
          <a:prstGeom prst="rect">
            <a:avLst/>
          </a:prstGeom>
        </p:spPr>
      </p:pic>
    </p:spTree>
    <p:extLst>
      <p:ext uri="{BB962C8B-B14F-4D97-AF65-F5344CB8AC3E}">
        <p14:creationId xmlns:p14="http://schemas.microsoft.com/office/powerpoint/2010/main" val="2601564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062BD3-B3F7-C509-1D2C-EEE3A8654BD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F7DDD85-7E7C-E1EF-D21C-1682C332D70E}"/>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157E655A-7667-06A2-CC8A-5974AAF1C24B}"/>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7B0347F4-448B-D347-4174-B77FF5551953}"/>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7EB74B69-7078-6CD5-D6ED-5B03ABFF81FE}"/>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FE01E89E-2C90-8419-252D-5AFE9E554991}"/>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9355347C-5162-FD62-CC84-AE5B76FFD7B9}"/>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B4189E5D-DBB6-473D-D98A-5960FDC7DA94}"/>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4E7A6EC1-7437-57B4-74C7-C21E22850FEC}"/>
              </a:ext>
            </a:extLst>
          </p:cNvPr>
          <p:cNvSpPr txBox="1"/>
          <p:nvPr/>
        </p:nvSpPr>
        <p:spPr>
          <a:xfrm>
            <a:off x="5352254" y="1532574"/>
            <a:ext cx="15508572" cy="113903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Average Unit Size by Delivery Year</a:t>
            </a:r>
          </a:p>
        </p:txBody>
      </p:sp>
      <p:sp>
        <p:nvSpPr>
          <p:cNvPr id="30" name="Freeform 9">
            <a:extLst>
              <a:ext uri="{FF2B5EF4-FFF2-40B4-BE49-F238E27FC236}">
                <a16:creationId xmlns:a16="http://schemas.microsoft.com/office/drawing/2014/main" id="{1CA64E37-2A90-A900-69C7-6BBF4120DA8A}"/>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34FA8730-3FDA-D93D-D026-EB98F22ADC08}"/>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F36A1C79-5387-94F1-23FE-42F9F895D066}"/>
              </a:ext>
            </a:extLst>
          </p:cNvPr>
          <p:cNvGrpSpPr/>
          <p:nvPr/>
        </p:nvGrpSpPr>
        <p:grpSpPr>
          <a:xfrm>
            <a:off x="14711583" y="526134"/>
            <a:ext cx="1540897" cy="582930"/>
            <a:chOff x="0" y="0"/>
            <a:chExt cx="405833" cy="153529"/>
          </a:xfrm>
        </p:grpSpPr>
        <p:sp>
          <p:nvSpPr>
            <p:cNvPr id="8" name="Freeform 7">
              <a:extLst>
                <a:ext uri="{FF2B5EF4-FFF2-40B4-BE49-F238E27FC236}">
                  <a16:creationId xmlns:a16="http://schemas.microsoft.com/office/drawing/2014/main" id="{AFE1D1A7-C749-3B1B-28D3-3F695D349E73}"/>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A31DCC92-B98A-923A-DFEF-06F8CD1628FF}"/>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76777665-6A0D-4E92-F1D0-36C587DCC5C0}"/>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4B9D4234-D0D7-FFA9-5C0B-F1DB74CE58C8}"/>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CAB030D1-2926-7EF1-1F04-55640FA12CC4}"/>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6467DC53-D015-B085-2986-BF1B9573EB42}"/>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E1CDC770-74B8-0B3B-6596-8DA071E50233}"/>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22" name="Picture 21">
            <a:extLst>
              <a:ext uri="{FF2B5EF4-FFF2-40B4-BE49-F238E27FC236}">
                <a16:creationId xmlns:a16="http://schemas.microsoft.com/office/drawing/2014/main" id="{C23101B5-0EFB-8959-3F7F-9BD588AE81C1}"/>
              </a:ext>
            </a:extLst>
          </p:cNvPr>
          <p:cNvPicPr>
            <a:picLocks noChangeAspect="1"/>
          </p:cNvPicPr>
          <p:nvPr/>
        </p:nvPicPr>
        <p:blipFill>
          <a:blip r:embed="rId6"/>
          <a:stretch>
            <a:fillRect/>
          </a:stretch>
        </p:blipFill>
        <p:spPr>
          <a:xfrm>
            <a:off x="6084677" y="3695700"/>
            <a:ext cx="8524875" cy="4857750"/>
          </a:xfrm>
          <a:prstGeom prst="rect">
            <a:avLst/>
          </a:prstGeom>
        </p:spPr>
      </p:pic>
    </p:spTree>
    <p:extLst>
      <p:ext uri="{BB962C8B-B14F-4D97-AF65-F5344CB8AC3E}">
        <p14:creationId xmlns:p14="http://schemas.microsoft.com/office/powerpoint/2010/main" val="3937982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755653" y="-165081"/>
            <a:ext cx="19953457" cy="3230761"/>
            <a:chOff x="-40601" y="-38100"/>
            <a:chExt cx="5255231" cy="850900"/>
          </a:xfrm>
        </p:grpSpPr>
        <p:sp>
          <p:nvSpPr>
            <p:cNvPr id="3" name="Freeform 3"/>
            <p:cNvSpPr/>
            <p:nvPr/>
          </p:nvSpPr>
          <p:spPr>
            <a:xfrm>
              <a:off x="-40601" y="-4602"/>
              <a:ext cx="5214631" cy="812800"/>
            </a:xfrm>
            <a:custGeom>
              <a:avLst/>
              <a:gdLst/>
              <a:ahLst/>
              <a:cxnLst/>
              <a:rect l="l" t="t" r="r" b="b"/>
              <a:pathLst>
                <a:path w="5214631" h="812800">
                  <a:moveTo>
                    <a:pt x="0" y="0"/>
                  </a:moveTo>
                  <a:lnTo>
                    <a:pt x="5214631" y="0"/>
                  </a:lnTo>
                  <a:lnTo>
                    <a:pt x="5214631" y="812800"/>
                  </a:lnTo>
                  <a:lnTo>
                    <a:pt x="0" y="812800"/>
                  </a:lnTo>
                  <a:close/>
                </a:path>
              </a:pathLst>
            </a:custGeom>
            <a:solidFill>
              <a:srgbClr val="000000"/>
            </a:solidFill>
          </p:spPr>
          <p:txBody>
            <a:bodyPr/>
            <a:lstStyle/>
            <a:p>
              <a:endParaRPr lang="en-US"/>
            </a:p>
          </p:txBody>
        </p:sp>
        <p:sp>
          <p:nvSpPr>
            <p:cNvPr id="4" name="TextBox 4"/>
            <p:cNvSpPr txBox="1"/>
            <p:nvPr/>
          </p:nvSpPr>
          <p:spPr>
            <a:xfrm>
              <a:off x="0" y="-38100"/>
              <a:ext cx="5214630" cy="8509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3924605" y="2081929"/>
            <a:ext cx="10438790" cy="1960798"/>
            <a:chOff x="0" y="0"/>
            <a:chExt cx="2988430" cy="561340"/>
          </a:xfrm>
        </p:grpSpPr>
        <p:sp>
          <p:nvSpPr>
            <p:cNvPr id="6" name="Freeform 6"/>
            <p:cNvSpPr/>
            <p:nvPr/>
          </p:nvSpPr>
          <p:spPr>
            <a:xfrm>
              <a:off x="0" y="0"/>
              <a:ext cx="2988429" cy="561340"/>
            </a:xfrm>
            <a:custGeom>
              <a:avLst/>
              <a:gdLst/>
              <a:ahLst/>
              <a:cxnLst/>
              <a:rect l="l" t="t" r="r" b="b"/>
              <a:pathLst>
                <a:path w="2988429" h="561340">
                  <a:moveTo>
                    <a:pt x="37824" y="0"/>
                  </a:moveTo>
                  <a:lnTo>
                    <a:pt x="2950605" y="0"/>
                  </a:lnTo>
                  <a:cubicBezTo>
                    <a:pt x="2960637" y="0"/>
                    <a:pt x="2970258" y="3985"/>
                    <a:pt x="2977351" y="11078"/>
                  </a:cubicBezTo>
                  <a:cubicBezTo>
                    <a:pt x="2984444" y="18172"/>
                    <a:pt x="2988429" y="27793"/>
                    <a:pt x="2988429" y="37824"/>
                  </a:cubicBezTo>
                  <a:lnTo>
                    <a:pt x="2988429" y="523516"/>
                  </a:lnTo>
                  <a:cubicBezTo>
                    <a:pt x="2988429" y="544405"/>
                    <a:pt x="2971495" y="561340"/>
                    <a:pt x="2950605" y="561340"/>
                  </a:cubicBezTo>
                  <a:lnTo>
                    <a:pt x="37824" y="561340"/>
                  </a:lnTo>
                  <a:cubicBezTo>
                    <a:pt x="16934" y="561340"/>
                    <a:pt x="0" y="544405"/>
                    <a:pt x="0" y="523516"/>
                  </a:cubicBezTo>
                  <a:lnTo>
                    <a:pt x="0" y="37824"/>
                  </a:lnTo>
                  <a:cubicBezTo>
                    <a:pt x="0" y="16934"/>
                    <a:pt x="16934" y="0"/>
                    <a:pt x="37824" y="0"/>
                  </a:cubicBezTo>
                  <a:close/>
                </a:path>
              </a:pathLst>
            </a:custGeom>
            <a:solidFill>
              <a:srgbClr val="FABE05"/>
            </a:solidFill>
          </p:spPr>
          <p:txBody>
            <a:bodyPr/>
            <a:lstStyle/>
            <a:p>
              <a:endParaRPr lang="en-US"/>
            </a:p>
          </p:txBody>
        </p:sp>
        <p:sp>
          <p:nvSpPr>
            <p:cNvPr id="7" name="TextBox 7"/>
            <p:cNvSpPr txBox="1"/>
            <p:nvPr/>
          </p:nvSpPr>
          <p:spPr>
            <a:xfrm>
              <a:off x="0" y="-38100"/>
              <a:ext cx="2988430" cy="599440"/>
            </a:xfrm>
            <a:prstGeom prst="rect">
              <a:avLst/>
            </a:prstGeom>
          </p:spPr>
          <p:txBody>
            <a:bodyPr lIns="46735" tIns="46735" rIns="46735" bIns="46735" rtlCol="0" anchor="ctr"/>
            <a:lstStyle/>
            <a:p>
              <a:pPr algn="ctr">
                <a:lnSpc>
                  <a:spcPts val="2659"/>
                </a:lnSpc>
              </a:pPr>
              <a:endParaRPr/>
            </a:p>
          </p:txBody>
        </p:sp>
      </p:grpSp>
      <p:grpSp>
        <p:nvGrpSpPr>
          <p:cNvPr id="12" name="Group 12"/>
          <p:cNvGrpSpPr/>
          <p:nvPr/>
        </p:nvGrpSpPr>
        <p:grpSpPr>
          <a:xfrm>
            <a:off x="1742825" y="5110458"/>
            <a:ext cx="887786" cy="887786"/>
            <a:chOff x="0" y="0"/>
            <a:chExt cx="278710" cy="278710"/>
          </a:xfrm>
        </p:grpSpPr>
        <p:sp>
          <p:nvSpPr>
            <p:cNvPr id="13" name="Freeform 13"/>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14" name="TextBox 14"/>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grpSp>
        <p:nvGrpSpPr>
          <p:cNvPr id="15" name="Group 15"/>
          <p:cNvGrpSpPr/>
          <p:nvPr/>
        </p:nvGrpSpPr>
        <p:grpSpPr>
          <a:xfrm>
            <a:off x="1742825" y="6617936"/>
            <a:ext cx="887786" cy="887786"/>
            <a:chOff x="0" y="0"/>
            <a:chExt cx="278710" cy="278710"/>
          </a:xfrm>
        </p:grpSpPr>
        <p:sp>
          <p:nvSpPr>
            <p:cNvPr id="16" name="Freeform 16"/>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17" name="TextBox 17"/>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grpSp>
        <p:nvGrpSpPr>
          <p:cNvPr id="18" name="Group 18"/>
          <p:cNvGrpSpPr/>
          <p:nvPr/>
        </p:nvGrpSpPr>
        <p:grpSpPr>
          <a:xfrm>
            <a:off x="1742825" y="8125415"/>
            <a:ext cx="887786" cy="887786"/>
            <a:chOff x="0" y="0"/>
            <a:chExt cx="278710" cy="278710"/>
          </a:xfrm>
        </p:grpSpPr>
        <p:sp>
          <p:nvSpPr>
            <p:cNvPr id="19" name="Freeform 19"/>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20" name="TextBox 20"/>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grpSp>
        <p:nvGrpSpPr>
          <p:cNvPr id="24" name="Group 24"/>
          <p:cNvGrpSpPr/>
          <p:nvPr/>
        </p:nvGrpSpPr>
        <p:grpSpPr>
          <a:xfrm>
            <a:off x="9595175" y="8125739"/>
            <a:ext cx="887786" cy="887786"/>
            <a:chOff x="0" y="0"/>
            <a:chExt cx="278710" cy="278710"/>
          </a:xfrm>
        </p:grpSpPr>
        <p:sp>
          <p:nvSpPr>
            <p:cNvPr id="25" name="Freeform 25"/>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26" name="TextBox 26"/>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36" name="Freeform 36"/>
          <p:cNvSpPr/>
          <p:nvPr/>
        </p:nvSpPr>
        <p:spPr>
          <a:xfrm>
            <a:off x="13352057" y="4541846"/>
            <a:ext cx="9340127" cy="7822684"/>
          </a:xfrm>
          <a:custGeom>
            <a:avLst/>
            <a:gdLst/>
            <a:ahLst/>
            <a:cxnLst/>
            <a:rect l="l" t="t" r="r" b="b"/>
            <a:pathLst>
              <a:path w="9340127" h="7822684">
                <a:moveTo>
                  <a:pt x="0" y="0"/>
                </a:moveTo>
                <a:lnTo>
                  <a:pt x="9340127" y="0"/>
                </a:lnTo>
                <a:lnTo>
                  <a:pt x="9340127" y="7822684"/>
                </a:lnTo>
                <a:lnTo>
                  <a:pt x="0" y="7822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TextBox 37"/>
          <p:cNvSpPr txBox="1"/>
          <p:nvPr/>
        </p:nvSpPr>
        <p:spPr>
          <a:xfrm>
            <a:off x="7189620" y="2370253"/>
            <a:ext cx="3841049" cy="1241430"/>
          </a:xfrm>
          <a:prstGeom prst="rect">
            <a:avLst/>
          </a:prstGeom>
        </p:spPr>
        <p:txBody>
          <a:bodyPr wrap="square" lIns="0" tIns="0" rIns="0" bIns="0" rtlCol="0" anchor="t">
            <a:spAutoFit/>
          </a:bodyPr>
          <a:lstStyle/>
          <a:p>
            <a:pPr algn="ctr">
              <a:lnSpc>
                <a:spcPts val="10152"/>
              </a:lnSpc>
            </a:pPr>
            <a:r>
              <a:rPr lang="en-US" sz="7251" b="1" dirty="0">
                <a:solidFill>
                  <a:srgbClr val="000000"/>
                </a:solidFill>
                <a:latin typeface="Poppins Bold"/>
                <a:ea typeface="Poppins Bold"/>
                <a:cs typeface="Poppins Bold"/>
                <a:sym typeface="Poppins Bold"/>
              </a:rPr>
              <a:t>Agenda</a:t>
            </a:r>
          </a:p>
        </p:txBody>
      </p:sp>
      <p:sp>
        <p:nvSpPr>
          <p:cNvPr id="40" name="TextBox 40"/>
          <p:cNvSpPr txBox="1"/>
          <p:nvPr/>
        </p:nvSpPr>
        <p:spPr>
          <a:xfrm>
            <a:off x="12245399" y="1038218"/>
            <a:ext cx="2117996" cy="489596"/>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About us</a:t>
            </a:r>
          </a:p>
        </p:txBody>
      </p:sp>
      <p:sp>
        <p:nvSpPr>
          <p:cNvPr id="42" name="TextBox 42"/>
          <p:cNvSpPr txBox="1"/>
          <p:nvPr/>
        </p:nvSpPr>
        <p:spPr>
          <a:xfrm>
            <a:off x="1864735" y="5136472"/>
            <a:ext cx="643965" cy="750033"/>
          </a:xfrm>
          <a:prstGeom prst="rect">
            <a:avLst/>
          </a:prstGeom>
        </p:spPr>
        <p:txBody>
          <a:bodyPr lIns="0" tIns="0" rIns="0" bIns="0" rtlCol="0" anchor="t">
            <a:spAutoFit/>
          </a:bodyPr>
          <a:lstStyle/>
          <a:p>
            <a:pPr algn="ctr">
              <a:lnSpc>
                <a:spcPts val="6107"/>
              </a:lnSpc>
            </a:pPr>
            <a:r>
              <a:rPr lang="en-US" sz="4362" b="1" dirty="0">
                <a:solidFill>
                  <a:srgbClr val="000000"/>
                </a:solidFill>
                <a:latin typeface="Inter Bold"/>
                <a:ea typeface="Inter Bold"/>
                <a:cs typeface="Inter Bold"/>
                <a:sym typeface="Inter Bold"/>
              </a:rPr>
              <a:t>01</a:t>
            </a:r>
          </a:p>
        </p:txBody>
      </p:sp>
      <p:sp>
        <p:nvSpPr>
          <p:cNvPr id="43" name="TextBox 43"/>
          <p:cNvSpPr txBox="1"/>
          <p:nvPr/>
        </p:nvSpPr>
        <p:spPr>
          <a:xfrm>
            <a:off x="2926273" y="5351526"/>
            <a:ext cx="3331297"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Intro</a:t>
            </a:r>
          </a:p>
        </p:txBody>
      </p:sp>
      <p:sp>
        <p:nvSpPr>
          <p:cNvPr id="44" name="TextBox 44"/>
          <p:cNvSpPr txBox="1"/>
          <p:nvPr/>
        </p:nvSpPr>
        <p:spPr>
          <a:xfrm>
            <a:off x="2926273" y="6855275"/>
            <a:ext cx="3022949"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Data Overview</a:t>
            </a:r>
          </a:p>
        </p:txBody>
      </p:sp>
      <p:sp>
        <p:nvSpPr>
          <p:cNvPr id="45" name="TextBox 45"/>
          <p:cNvSpPr txBox="1"/>
          <p:nvPr/>
        </p:nvSpPr>
        <p:spPr>
          <a:xfrm>
            <a:off x="10890973" y="5237821"/>
            <a:ext cx="4764992" cy="420756"/>
          </a:xfrm>
          <a:prstGeom prst="rect">
            <a:avLst/>
          </a:prstGeom>
        </p:spPr>
        <p:txBody>
          <a:bodyPr wrap="square" lIns="0" tIns="0" rIns="0" bIns="0" rtlCol="0" anchor="t">
            <a:spAutoFit/>
          </a:bodyPr>
          <a:lstStyle/>
          <a:p>
            <a:pPr>
              <a:lnSpc>
                <a:spcPts val="3177"/>
              </a:lnSpc>
            </a:pPr>
            <a:r>
              <a:rPr lang="en-US" sz="3146" b="1" dirty="0">
                <a:solidFill>
                  <a:srgbClr val="000000"/>
                </a:solidFill>
                <a:latin typeface="Poppins Medium"/>
                <a:ea typeface="Poppins Medium"/>
                <a:cs typeface="Poppins Medium"/>
                <a:sym typeface="Poppins Medium"/>
              </a:rPr>
              <a:t>Insights and Analyses</a:t>
            </a:r>
          </a:p>
        </p:txBody>
      </p:sp>
      <p:sp>
        <p:nvSpPr>
          <p:cNvPr id="47" name="TextBox 47"/>
          <p:cNvSpPr txBox="1"/>
          <p:nvPr/>
        </p:nvSpPr>
        <p:spPr>
          <a:xfrm>
            <a:off x="10893073" y="6824526"/>
            <a:ext cx="3356368" cy="420756"/>
          </a:xfrm>
          <a:prstGeom prst="rect">
            <a:avLst/>
          </a:prstGeom>
        </p:spPr>
        <p:txBody>
          <a:bodyPr lIns="0" tIns="0" rIns="0" bIns="0" rtlCol="0" anchor="t">
            <a:spAutoFit/>
          </a:bodyPr>
          <a:lstStyle/>
          <a:p>
            <a:pPr>
              <a:lnSpc>
                <a:spcPts val="3177"/>
              </a:lnSpc>
            </a:pPr>
            <a:r>
              <a:rPr lang="en-US" sz="3146" b="1" dirty="0">
                <a:solidFill>
                  <a:srgbClr val="000000"/>
                </a:solidFill>
                <a:latin typeface="Poppins Medium"/>
                <a:ea typeface="Poppins Medium"/>
                <a:cs typeface="Poppins Medium"/>
                <a:sym typeface="Poppins Medium"/>
              </a:rPr>
              <a:t>Summary</a:t>
            </a:r>
          </a:p>
        </p:txBody>
      </p:sp>
      <p:sp>
        <p:nvSpPr>
          <p:cNvPr id="51" name="TextBox 51"/>
          <p:cNvSpPr txBox="1"/>
          <p:nvPr/>
        </p:nvSpPr>
        <p:spPr>
          <a:xfrm>
            <a:off x="1819762" y="6640221"/>
            <a:ext cx="733912" cy="750033"/>
          </a:xfrm>
          <a:prstGeom prst="rect">
            <a:avLst/>
          </a:prstGeom>
        </p:spPr>
        <p:txBody>
          <a:bodyPr lIns="0" tIns="0" rIns="0" bIns="0" rtlCol="0" anchor="t">
            <a:spAutoFit/>
          </a:bodyPr>
          <a:lstStyle/>
          <a:p>
            <a:pPr algn="ctr">
              <a:lnSpc>
                <a:spcPts val="6107"/>
              </a:lnSpc>
            </a:pPr>
            <a:r>
              <a:rPr lang="en-US" sz="4362" b="1">
                <a:solidFill>
                  <a:srgbClr val="000000"/>
                </a:solidFill>
                <a:latin typeface="Inter Bold"/>
                <a:ea typeface="Inter Bold"/>
                <a:cs typeface="Inter Bold"/>
                <a:sym typeface="Inter Bold"/>
              </a:rPr>
              <a:t>02</a:t>
            </a:r>
          </a:p>
        </p:txBody>
      </p:sp>
      <p:sp>
        <p:nvSpPr>
          <p:cNvPr id="52" name="TextBox 52"/>
          <p:cNvSpPr txBox="1"/>
          <p:nvPr/>
        </p:nvSpPr>
        <p:spPr>
          <a:xfrm>
            <a:off x="1787798" y="8155025"/>
            <a:ext cx="765875" cy="750033"/>
          </a:xfrm>
          <a:prstGeom prst="rect">
            <a:avLst/>
          </a:prstGeom>
        </p:spPr>
        <p:txBody>
          <a:bodyPr lIns="0" tIns="0" rIns="0" bIns="0" rtlCol="0" anchor="t">
            <a:spAutoFit/>
          </a:bodyPr>
          <a:lstStyle/>
          <a:p>
            <a:pPr algn="ctr">
              <a:lnSpc>
                <a:spcPts val="6107"/>
              </a:lnSpc>
            </a:pPr>
            <a:r>
              <a:rPr lang="en-US" sz="4362" b="1">
                <a:solidFill>
                  <a:srgbClr val="000000"/>
                </a:solidFill>
                <a:latin typeface="Inter Bold"/>
                <a:ea typeface="Inter Bold"/>
                <a:cs typeface="Inter Bold"/>
                <a:sym typeface="Inter Bold"/>
              </a:rPr>
              <a:t>03</a:t>
            </a:r>
          </a:p>
        </p:txBody>
      </p:sp>
      <p:sp>
        <p:nvSpPr>
          <p:cNvPr id="54" name="TextBox 54"/>
          <p:cNvSpPr txBox="1"/>
          <p:nvPr/>
        </p:nvSpPr>
        <p:spPr>
          <a:xfrm>
            <a:off x="9656131" y="8176012"/>
            <a:ext cx="765875" cy="718274"/>
          </a:xfrm>
          <a:prstGeom prst="rect">
            <a:avLst/>
          </a:prstGeom>
        </p:spPr>
        <p:txBody>
          <a:bodyPr lIns="0" tIns="0" rIns="0" bIns="0" rtlCol="0" anchor="t">
            <a:spAutoFit/>
          </a:bodyPr>
          <a:lstStyle/>
          <a:p>
            <a:pPr algn="ctr">
              <a:lnSpc>
                <a:spcPts val="6107"/>
              </a:lnSpc>
            </a:pPr>
            <a:r>
              <a:rPr lang="en-US" sz="4362" b="1" dirty="0">
                <a:solidFill>
                  <a:srgbClr val="000000"/>
                </a:solidFill>
                <a:latin typeface="Inter Bold"/>
                <a:ea typeface="Inter Bold"/>
                <a:cs typeface="Inter Bold"/>
                <a:sym typeface="Inter Bold"/>
              </a:rPr>
              <a:t>06</a:t>
            </a:r>
          </a:p>
        </p:txBody>
      </p:sp>
      <p:grpSp>
        <p:nvGrpSpPr>
          <p:cNvPr id="58" name="Group 6">
            <a:extLst>
              <a:ext uri="{FF2B5EF4-FFF2-40B4-BE49-F238E27FC236}">
                <a16:creationId xmlns:a16="http://schemas.microsoft.com/office/drawing/2014/main" id="{67B4E2EE-85D3-1FBE-7127-D26026580FFB}"/>
              </a:ext>
            </a:extLst>
          </p:cNvPr>
          <p:cNvGrpSpPr/>
          <p:nvPr/>
        </p:nvGrpSpPr>
        <p:grpSpPr>
          <a:xfrm>
            <a:off x="7579080" y="1054542"/>
            <a:ext cx="1540897" cy="582930"/>
            <a:chOff x="0" y="0"/>
            <a:chExt cx="405833" cy="153529"/>
          </a:xfrm>
        </p:grpSpPr>
        <p:sp>
          <p:nvSpPr>
            <p:cNvPr id="59" name="Freeform 7">
              <a:extLst>
                <a:ext uri="{FF2B5EF4-FFF2-40B4-BE49-F238E27FC236}">
                  <a16:creationId xmlns:a16="http://schemas.microsoft.com/office/drawing/2014/main" id="{D1317119-604D-98D7-8F39-51B19385CB37}"/>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60" name="TextBox 8">
              <a:extLst>
                <a:ext uri="{FF2B5EF4-FFF2-40B4-BE49-F238E27FC236}">
                  <a16:creationId xmlns:a16="http://schemas.microsoft.com/office/drawing/2014/main" id="{73224FE5-E3BB-0A45-7CEB-CCBDB593FC80}"/>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61" name="TextBox 13">
            <a:extLst>
              <a:ext uri="{FF2B5EF4-FFF2-40B4-BE49-F238E27FC236}">
                <a16:creationId xmlns:a16="http://schemas.microsoft.com/office/drawing/2014/main" id="{B9543491-F8B7-0BE7-E9D9-019E4556F978}"/>
              </a:ext>
            </a:extLst>
          </p:cNvPr>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Home</a:t>
            </a:r>
          </a:p>
        </p:txBody>
      </p:sp>
      <p:sp>
        <p:nvSpPr>
          <p:cNvPr id="62" name="TextBox 14">
            <a:extLst>
              <a:ext uri="{FF2B5EF4-FFF2-40B4-BE49-F238E27FC236}">
                <a16:creationId xmlns:a16="http://schemas.microsoft.com/office/drawing/2014/main" id="{B4F228F6-F107-7307-D0BD-DAA1EA3094C9}"/>
              </a:ext>
            </a:extLst>
          </p:cNvPr>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Data Overview</a:t>
            </a:r>
          </a:p>
        </p:txBody>
      </p:sp>
      <p:sp>
        <p:nvSpPr>
          <p:cNvPr id="63" name="TextBox 15">
            <a:extLst>
              <a:ext uri="{FF2B5EF4-FFF2-40B4-BE49-F238E27FC236}">
                <a16:creationId xmlns:a16="http://schemas.microsoft.com/office/drawing/2014/main" id="{ADCFF5EE-E8EE-F744-A8B3-2107C200D959}"/>
              </a:ext>
            </a:extLst>
          </p:cNvPr>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chemeClr val="bg1"/>
                </a:solidFill>
                <a:latin typeface="Inter Medium"/>
                <a:ea typeface="Inter Medium"/>
                <a:cs typeface="Inter Medium"/>
                <a:sym typeface="Inter Medium"/>
              </a:rPr>
              <a:t>Location</a:t>
            </a:r>
          </a:p>
        </p:txBody>
      </p:sp>
      <p:sp>
        <p:nvSpPr>
          <p:cNvPr id="64" name="TextBox 63">
            <a:extLst>
              <a:ext uri="{FF2B5EF4-FFF2-40B4-BE49-F238E27FC236}">
                <a16:creationId xmlns:a16="http://schemas.microsoft.com/office/drawing/2014/main" id="{F8863138-20E0-1954-DD76-B0D96523280A}"/>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Type</a:t>
            </a:r>
          </a:p>
        </p:txBody>
      </p:sp>
      <p:sp>
        <p:nvSpPr>
          <p:cNvPr id="65" name="TextBox 14">
            <a:extLst>
              <a:ext uri="{FF2B5EF4-FFF2-40B4-BE49-F238E27FC236}">
                <a16:creationId xmlns:a16="http://schemas.microsoft.com/office/drawing/2014/main" id="{DD565B7E-CF46-4D8A-D64C-696110118D17}"/>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Delivery</a:t>
            </a:r>
          </a:p>
        </p:txBody>
      </p:sp>
      <p:grpSp>
        <p:nvGrpSpPr>
          <p:cNvPr id="76" name="Group 24">
            <a:extLst>
              <a:ext uri="{FF2B5EF4-FFF2-40B4-BE49-F238E27FC236}">
                <a16:creationId xmlns:a16="http://schemas.microsoft.com/office/drawing/2014/main" id="{0C1612EC-4DC1-261D-D600-EAEE28EF4A3C}"/>
              </a:ext>
            </a:extLst>
          </p:cNvPr>
          <p:cNvGrpSpPr/>
          <p:nvPr/>
        </p:nvGrpSpPr>
        <p:grpSpPr>
          <a:xfrm>
            <a:off x="9609463" y="5004306"/>
            <a:ext cx="887786" cy="887786"/>
            <a:chOff x="0" y="0"/>
            <a:chExt cx="278710" cy="278710"/>
          </a:xfrm>
        </p:grpSpPr>
        <p:sp>
          <p:nvSpPr>
            <p:cNvPr id="77" name="Freeform 25">
              <a:extLst>
                <a:ext uri="{FF2B5EF4-FFF2-40B4-BE49-F238E27FC236}">
                  <a16:creationId xmlns:a16="http://schemas.microsoft.com/office/drawing/2014/main" id="{57537AA3-3020-CAF9-6C36-4549EE87CBB0}"/>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78" name="TextBox 26">
              <a:extLst>
                <a:ext uri="{FF2B5EF4-FFF2-40B4-BE49-F238E27FC236}">
                  <a16:creationId xmlns:a16="http://schemas.microsoft.com/office/drawing/2014/main" id="{FF587411-F5D4-4FD2-2B79-036B3498E4F6}"/>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80" name="TextBox 54">
            <a:extLst>
              <a:ext uri="{FF2B5EF4-FFF2-40B4-BE49-F238E27FC236}">
                <a16:creationId xmlns:a16="http://schemas.microsoft.com/office/drawing/2014/main" id="{513612FF-3F3A-1A08-CDEC-2FF5949D2F1B}"/>
              </a:ext>
            </a:extLst>
          </p:cNvPr>
          <p:cNvSpPr txBox="1"/>
          <p:nvPr/>
        </p:nvSpPr>
        <p:spPr>
          <a:xfrm>
            <a:off x="9653469" y="5058115"/>
            <a:ext cx="765875" cy="718274"/>
          </a:xfrm>
          <a:prstGeom prst="rect">
            <a:avLst/>
          </a:prstGeom>
        </p:spPr>
        <p:txBody>
          <a:bodyPr lIns="0" tIns="0" rIns="0" bIns="0" rtlCol="0" anchor="t">
            <a:spAutoFit/>
          </a:bodyPr>
          <a:lstStyle/>
          <a:p>
            <a:pPr algn="ctr">
              <a:lnSpc>
                <a:spcPts val="6107"/>
              </a:lnSpc>
            </a:pPr>
            <a:r>
              <a:rPr lang="en-US" sz="4362" b="1" dirty="0">
                <a:solidFill>
                  <a:srgbClr val="000000"/>
                </a:solidFill>
                <a:latin typeface="Inter Bold"/>
                <a:ea typeface="Inter Bold"/>
                <a:cs typeface="Inter Bold"/>
                <a:sym typeface="Inter Bold"/>
              </a:rPr>
              <a:t>04</a:t>
            </a:r>
          </a:p>
        </p:txBody>
      </p:sp>
      <p:sp>
        <p:nvSpPr>
          <p:cNvPr id="81" name="Freeform 9">
            <a:extLst>
              <a:ext uri="{FF2B5EF4-FFF2-40B4-BE49-F238E27FC236}">
                <a16:creationId xmlns:a16="http://schemas.microsoft.com/office/drawing/2014/main" id="{52064972-86B9-328A-54EB-EE78447D52A6}"/>
              </a:ext>
            </a:extLst>
          </p:cNvPr>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2" name="TextBox 12">
            <a:extLst>
              <a:ext uri="{FF2B5EF4-FFF2-40B4-BE49-F238E27FC236}">
                <a16:creationId xmlns:a16="http://schemas.microsoft.com/office/drawing/2014/main" id="{6EDA18BF-0C7C-C514-C61E-8A8D60AC8CB7}"/>
              </a:ext>
            </a:extLst>
          </p:cNvPr>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85" name="Group 24">
            <a:extLst>
              <a:ext uri="{FF2B5EF4-FFF2-40B4-BE49-F238E27FC236}">
                <a16:creationId xmlns:a16="http://schemas.microsoft.com/office/drawing/2014/main" id="{CAB1D63C-8E2A-1EA9-BDAE-80DEDBDBF921}"/>
              </a:ext>
            </a:extLst>
          </p:cNvPr>
          <p:cNvGrpSpPr/>
          <p:nvPr/>
        </p:nvGrpSpPr>
        <p:grpSpPr>
          <a:xfrm>
            <a:off x="9597275" y="6527726"/>
            <a:ext cx="887786" cy="887786"/>
            <a:chOff x="0" y="0"/>
            <a:chExt cx="278710" cy="278710"/>
          </a:xfrm>
        </p:grpSpPr>
        <p:sp>
          <p:nvSpPr>
            <p:cNvPr id="86" name="Freeform 25">
              <a:extLst>
                <a:ext uri="{FF2B5EF4-FFF2-40B4-BE49-F238E27FC236}">
                  <a16:creationId xmlns:a16="http://schemas.microsoft.com/office/drawing/2014/main" id="{B7407282-681B-2F03-6F40-74D8594E9514}"/>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87" name="TextBox 26">
              <a:extLst>
                <a:ext uri="{FF2B5EF4-FFF2-40B4-BE49-F238E27FC236}">
                  <a16:creationId xmlns:a16="http://schemas.microsoft.com/office/drawing/2014/main" id="{3DF4FEE7-7DD9-C1A6-724F-9BD75BB3D4BB}"/>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88" name="TextBox 47">
            <a:extLst>
              <a:ext uri="{FF2B5EF4-FFF2-40B4-BE49-F238E27FC236}">
                <a16:creationId xmlns:a16="http://schemas.microsoft.com/office/drawing/2014/main" id="{3C27BC42-CB3D-5605-39CD-A1B364A3ABD3}"/>
              </a:ext>
            </a:extLst>
          </p:cNvPr>
          <p:cNvSpPr txBox="1"/>
          <p:nvPr/>
        </p:nvSpPr>
        <p:spPr>
          <a:xfrm>
            <a:off x="10890973" y="8462951"/>
            <a:ext cx="3356368" cy="420756"/>
          </a:xfrm>
          <a:prstGeom prst="rect">
            <a:avLst/>
          </a:prstGeom>
        </p:spPr>
        <p:txBody>
          <a:bodyPr lIns="0" tIns="0" rIns="0" bIns="0" rtlCol="0" anchor="t">
            <a:spAutoFit/>
          </a:bodyPr>
          <a:lstStyle/>
          <a:p>
            <a:pPr>
              <a:lnSpc>
                <a:spcPts val="3177"/>
              </a:lnSpc>
            </a:pPr>
            <a:r>
              <a:rPr lang="en-US" sz="3146" b="1" dirty="0">
                <a:solidFill>
                  <a:srgbClr val="000000"/>
                </a:solidFill>
                <a:latin typeface="Poppins Medium"/>
                <a:ea typeface="Poppins Medium"/>
                <a:cs typeface="Poppins Medium"/>
                <a:sym typeface="Poppins Medium"/>
              </a:rPr>
              <a:t>thank you</a:t>
            </a:r>
          </a:p>
        </p:txBody>
      </p:sp>
      <p:sp>
        <p:nvSpPr>
          <p:cNvPr id="89" name="TextBox 54">
            <a:extLst>
              <a:ext uri="{FF2B5EF4-FFF2-40B4-BE49-F238E27FC236}">
                <a16:creationId xmlns:a16="http://schemas.microsoft.com/office/drawing/2014/main" id="{CDACDB4E-ECDF-27D0-4A50-5F349E79F2AB}"/>
              </a:ext>
            </a:extLst>
          </p:cNvPr>
          <p:cNvSpPr txBox="1"/>
          <p:nvPr/>
        </p:nvSpPr>
        <p:spPr>
          <a:xfrm>
            <a:off x="9642078" y="6589391"/>
            <a:ext cx="765875" cy="750033"/>
          </a:xfrm>
          <a:prstGeom prst="rect">
            <a:avLst/>
          </a:prstGeom>
        </p:spPr>
        <p:txBody>
          <a:bodyPr lIns="0" tIns="0" rIns="0" bIns="0" rtlCol="0" anchor="t">
            <a:spAutoFit/>
          </a:bodyPr>
          <a:lstStyle/>
          <a:p>
            <a:pPr algn="ctr">
              <a:lnSpc>
                <a:spcPts val="6107"/>
              </a:lnSpc>
            </a:pPr>
            <a:r>
              <a:rPr lang="en-US" sz="4362" b="1" dirty="0">
                <a:solidFill>
                  <a:srgbClr val="000000"/>
                </a:solidFill>
                <a:latin typeface="Inter Bold"/>
                <a:ea typeface="Inter Bold"/>
                <a:cs typeface="Inter Bold"/>
                <a:sym typeface="Inter Bold"/>
              </a:rPr>
              <a:t>05</a:t>
            </a:r>
          </a:p>
        </p:txBody>
      </p:sp>
      <p:sp>
        <p:nvSpPr>
          <p:cNvPr id="90" name="TextBox 47">
            <a:extLst>
              <a:ext uri="{FF2B5EF4-FFF2-40B4-BE49-F238E27FC236}">
                <a16:creationId xmlns:a16="http://schemas.microsoft.com/office/drawing/2014/main" id="{ABCBBC9A-9A61-2876-810D-57950B958B66}"/>
              </a:ext>
            </a:extLst>
          </p:cNvPr>
          <p:cNvSpPr txBox="1"/>
          <p:nvPr/>
        </p:nvSpPr>
        <p:spPr>
          <a:xfrm>
            <a:off x="2961685" y="8359024"/>
            <a:ext cx="3356368" cy="420756"/>
          </a:xfrm>
          <a:prstGeom prst="rect">
            <a:avLst/>
          </a:prstGeom>
        </p:spPr>
        <p:txBody>
          <a:bodyPr lIns="0" tIns="0" rIns="0" bIns="0" rtlCol="0" anchor="t">
            <a:spAutoFit/>
          </a:bodyPr>
          <a:lstStyle/>
          <a:p>
            <a:pPr>
              <a:lnSpc>
                <a:spcPts val="3177"/>
              </a:lnSpc>
            </a:pPr>
            <a:r>
              <a:rPr lang="en-US" sz="3146" b="1" dirty="0">
                <a:solidFill>
                  <a:srgbClr val="000000"/>
                </a:solidFill>
                <a:latin typeface="Poppins Medium"/>
                <a:ea typeface="Poppins Medium"/>
                <a:cs typeface="Poppins Medium"/>
                <a:sym typeface="Poppins Medium"/>
              </a:rPr>
              <a:t>problems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4CE58A-DE86-0E86-6654-346E5D280FE2}"/>
            </a:ext>
          </a:extLst>
        </p:cNvPr>
        <p:cNvGrpSpPr/>
        <p:nvPr/>
      </p:nvGrpSpPr>
      <p:grpSpPr>
        <a:xfrm>
          <a:off x="0" y="0"/>
          <a:ext cx="0" cy="0"/>
          <a:chOff x="0" y="0"/>
          <a:chExt cx="0" cy="0"/>
        </a:xfrm>
      </p:grpSpPr>
      <p:grpSp>
        <p:nvGrpSpPr>
          <p:cNvPr id="2" name="Group 2">
            <a:extLst>
              <a:ext uri="{FF2B5EF4-FFF2-40B4-BE49-F238E27FC236}">
                <a16:creationId xmlns:a16="http://schemas.microsoft.com/office/drawing/2014/main" id="{0B060FE8-DD79-D403-E246-99E53ED6FB95}"/>
              </a:ext>
            </a:extLst>
          </p:cNvPr>
          <p:cNvGrpSpPr/>
          <p:nvPr/>
        </p:nvGrpSpPr>
        <p:grpSpPr>
          <a:xfrm>
            <a:off x="-755653" y="-165081"/>
            <a:ext cx="19953457" cy="3230761"/>
            <a:chOff x="-40601" y="-38100"/>
            <a:chExt cx="5255231" cy="850900"/>
          </a:xfrm>
        </p:grpSpPr>
        <p:sp>
          <p:nvSpPr>
            <p:cNvPr id="3" name="Freeform 3">
              <a:extLst>
                <a:ext uri="{FF2B5EF4-FFF2-40B4-BE49-F238E27FC236}">
                  <a16:creationId xmlns:a16="http://schemas.microsoft.com/office/drawing/2014/main" id="{74834F03-A320-382B-CDBE-975C991B68F0}"/>
                </a:ext>
              </a:extLst>
            </p:cNvPr>
            <p:cNvSpPr/>
            <p:nvPr/>
          </p:nvSpPr>
          <p:spPr>
            <a:xfrm>
              <a:off x="-40601" y="-4602"/>
              <a:ext cx="5214631" cy="812800"/>
            </a:xfrm>
            <a:custGeom>
              <a:avLst/>
              <a:gdLst/>
              <a:ahLst/>
              <a:cxnLst/>
              <a:rect l="l" t="t" r="r" b="b"/>
              <a:pathLst>
                <a:path w="5214631" h="812800">
                  <a:moveTo>
                    <a:pt x="0" y="0"/>
                  </a:moveTo>
                  <a:lnTo>
                    <a:pt x="5214631" y="0"/>
                  </a:lnTo>
                  <a:lnTo>
                    <a:pt x="5214631" y="812800"/>
                  </a:lnTo>
                  <a:lnTo>
                    <a:pt x="0" y="812800"/>
                  </a:lnTo>
                  <a:close/>
                </a:path>
              </a:pathLst>
            </a:custGeom>
            <a:solidFill>
              <a:srgbClr val="000000"/>
            </a:solidFill>
          </p:spPr>
          <p:txBody>
            <a:bodyPr/>
            <a:lstStyle/>
            <a:p>
              <a:endParaRPr lang="en-US"/>
            </a:p>
          </p:txBody>
        </p:sp>
        <p:sp>
          <p:nvSpPr>
            <p:cNvPr id="4" name="TextBox 4">
              <a:extLst>
                <a:ext uri="{FF2B5EF4-FFF2-40B4-BE49-F238E27FC236}">
                  <a16:creationId xmlns:a16="http://schemas.microsoft.com/office/drawing/2014/main" id="{6CD51A76-1BF3-34C4-80AA-C52BDCE66652}"/>
                </a:ext>
              </a:extLst>
            </p:cNvPr>
            <p:cNvSpPr txBox="1"/>
            <p:nvPr/>
          </p:nvSpPr>
          <p:spPr>
            <a:xfrm>
              <a:off x="0" y="-38100"/>
              <a:ext cx="5214630" cy="850900"/>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DCA4F0CE-2A14-BA65-7505-7D1C0E32C4A2}"/>
              </a:ext>
            </a:extLst>
          </p:cNvPr>
          <p:cNvGrpSpPr/>
          <p:nvPr/>
        </p:nvGrpSpPr>
        <p:grpSpPr>
          <a:xfrm>
            <a:off x="3924605" y="2081929"/>
            <a:ext cx="10438790" cy="1960798"/>
            <a:chOff x="0" y="0"/>
            <a:chExt cx="2988430" cy="561340"/>
          </a:xfrm>
        </p:grpSpPr>
        <p:sp>
          <p:nvSpPr>
            <p:cNvPr id="6" name="Freeform 6">
              <a:extLst>
                <a:ext uri="{FF2B5EF4-FFF2-40B4-BE49-F238E27FC236}">
                  <a16:creationId xmlns:a16="http://schemas.microsoft.com/office/drawing/2014/main" id="{15769188-428E-F018-C9C1-18C9B97D0A6C}"/>
                </a:ext>
              </a:extLst>
            </p:cNvPr>
            <p:cNvSpPr/>
            <p:nvPr/>
          </p:nvSpPr>
          <p:spPr>
            <a:xfrm>
              <a:off x="0" y="0"/>
              <a:ext cx="2988429" cy="561340"/>
            </a:xfrm>
            <a:custGeom>
              <a:avLst/>
              <a:gdLst/>
              <a:ahLst/>
              <a:cxnLst/>
              <a:rect l="l" t="t" r="r" b="b"/>
              <a:pathLst>
                <a:path w="2988429" h="561340">
                  <a:moveTo>
                    <a:pt x="37824" y="0"/>
                  </a:moveTo>
                  <a:lnTo>
                    <a:pt x="2950605" y="0"/>
                  </a:lnTo>
                  <a:cubicBezTo>
                    <a:pt x="2960637" y="0"/>
                    <a:pt x="2970258" y="3985"/>
                    <a:pt x="2977351" y="11078"/>
                  </a:cubicBezTo>
                  <a:cubicBezTo>
                    <a:pt x="2984444" y="18172"/>
                    <a:pt x="2988429" y="27793"/>
                    <a:pt x="2988429" y="37824"/>
                  </a:cubicBezTo>
                  <a:lnTo>
                    <a:pt x="2988429" y="523516"/>
                  </a:lnTo>
                  <a:cubicBezTo>
                    <a:pt x="2988429" y="544405"/>
                    <a:pt x="2971495" y="561340"/>
                    <a:pt x="2950605" y="561340"/>
                  </a:cubicBezTo>
                  <a:lnTo>
                    <a:pt x="37824" y="561340"/>
                  </a:lnTo>
                  <a:cubicBezTo>
                    <a:pt x="16934" y="561340"/>
                    <a:pt x="0" y="544405"/>
                    <a:pt x="0" y="523516"/>
                  </a:cubicBezTo>
                  <a:lnTo>
                    <a:pt x="0" y="37824"/>
                  </a:lnTo>
                  <a:cubicBezTo>
                    <a:pt x="0" y="16934"/>
                    <a:pt x="16934" y="0"/>
                    <a:pt x="37824" y="0"/>
                  </a:cubicBezTo>
                  <a:close/>
                </a:path>
              </a:pathLst>
            </a:custGeom>
            <a:solidFill>
              <a:srgbClr val="FABE05"/>
            </a:solidFill>
          </p:spPr>
          <p:txBody>
            <a:bodyPr/>
            <a:lstStyle/>
            <a:p>
              <a:endParaRPr lang="en-US"/>
            </a:p>
          </p:txBody>
        </p:sp>
        <p:sp>
          <p:nvSpPr>
            <p:cNvPr id="7" name="TextBox 7">
              <a:extLst>
                <a:ext uri="{FF2B5EF4-FFF2-40B4-BE49-F238E27FC236}">
                  <a16:creationId xmlns:a16="http://schemas.microsoft.com/office/drawing/2014/main" id="{DDE784FF-4B9D-7038-BCA6-774F4F2C127E}"/>
                </a:ext>
              </a:extLst>
            </p:cNvPr>
            <p:cNvSpPr txBox="1"/>
            <p:nvPr/>
          </p:nvSpPr>
          <p:spPr>
            <a:xfrm>
              <a:off x="0" y="-38100"/>
              <a:ext cx="2988430" cy="599440"/>
            </a:xfrm>
            <a:prstGeom prst="rect">
              <a:avLst/>
            </a:prstGeom>
          </p:spPr>
          <p:txBody>
            <a:bodyPr lIns="46735" tIns="46735" rIns="46735" bIns="46735" rtlCol="0" anchor="ctr"/>
            <a:lstStyle/>
            <a:p>
              <a:pPr algn="ctr">
                <a:lnSpc>
                  <a:spcPts val="2659"/>
                </a:lnSpc>
              </a:pPr>
              <a:endParaRPr/>
            </a:p>
          </p:txBody>
        </p:sp>
      </p:grpSp>
      <p:sp>
        <p:nvSpPr>
          <p:cNvPr id="36" name="Freeform 36">
            <a:extLst>
              <a:ext uri="{FF2B5EF4-FFF2-40B4-BE49-F238E27FC236}">
                <a16:creationId xmlns:a16="http://schemas.microsoft.com/office/drawing/2014/main" id="{7AFF0EEB-2103-1465-66D8-DFA51C185DA8}"/>
              </a:ext>
            </a:extLst>
          </p:cNvPr>
          <p:cNvSpPr/>
          <p:nvPr/>
        </p:nvSpPr>
        <p:spPr>
          <a:xfrm>
            <a:off x="13352057" y="4541846"/>
            <a:ext cx="9340127" cy="7822684"/>
          </a:xfrm>
          <a:custGeom>
            <a:avLst/>
            <a:gdLst/>
            <a:ahLst/>
            <a:cxnLst/>
            <a:rect l="l" t="t" r="r" b="b"/>
            <a:pathLst>
              <a:path w="9340127" h="7822684">
                <a:moveTo>
                  <a:pt x="0" y="0"/>
                </a:moveTo>
                <a:lnTo>
                  <a:pt x="9340127" y="0"/>
                </a:lnTo>
                <a:lnTo>
                  <a:pt x="9340127" y="7822684"/>
                </a:lnTo>
                <a:lnTo>
                  <a:pt x="0" y="7822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TextBox 37">
            <a:extLst>
              <a:ext uri="{FF2B5EF4-FFF2-40B4-BE49-F238E27FC236}">
                <a16:creationId xmlns:a16="http://schemas.microsoft.com/office/drawing/2014/main" id="{686A0FC0-009D-5997-88A5-8B6612B58D64}"/>
              </a:ext>
            </a:extLst>
          </p:cNvPr>
          <p:cNvSpPr txBox="1"/>
          <p:nvPr/>
        </p:nvSpPr>
        <p:spPr>
          <a:xfrm>
            <a:off x="6492164" y="2388589"/>
            <a:ext cx="5611980" cy="1268296"/>
          </a:xfrm>
          <a:prstGeom prst="rect">
            <a:avLst/>
          </a:prstGeom>
        </p:spPr>
        <p:txBody>
          <a:bodyPr wrap="square" lIns="0" tIns="0" rIns="0" bIns="0" rtlCol="0" anchor="t">
            <a:spAutoFit/>
          </a:bodyPr>
          <a:lstStyle/>
          <a:p>
            <a:pPr algn="ctr">
              <a:lnSpc>
                <a:spcPts val="10152"/>
              </a:lnSpc>
            </a:pPr>
            <a:r>
              <a:rPr lang="en-US" sz="8000" b="1" dirty="0">
                <a:solidFill>
                  <a:srgbClr val="000000"/>
                </a:solidFill>
                <a:latin typeface="Poppins Medium"/>
                <a:ea typeface="Poppins Medium"/>
                <a:cs typeface="Poppins Medium"/>
                <a:sym typeface="Poppins Medium"/>
              </a:rPr>
              <a:t>Summary</a:t>
            </a:r>
            <a:endParaRPr lang="en-US" sz="7251" b="1" dirty="0">
              <a:solidFill>
                <a:srgbClr val="000000"/>
              </a:solidFill>
              <a:latin typeface="Poppins Bold"/>
              <a:ea typeface="Poppins Bold"/>
              <a:cs typeface="Poppins Bold"/>
              <a:sym typeface="Poppins Bold"/>
            </a:endParaRPr>
          </a:p>
        </p:txBody>
      </p:sp>
      <p:sp>
        <p:nvSpPr>
          <p:cNvPr id="40" name="TextBox 40">
            <a:extLst>
              <a:ext uri="{FF2B5EF4-FFF2-40B4-BE49-F238E27FC236}">
                <a16:creationId xmlns:a16="http://schemas.microsoft.com/office/drawing/2014/main" id="{A7F1922D-863B-C4A4-5C43-72DDC98D259A}"/>
              </a:ext>
            </a:extLst>
          </p:cNvPr>
          <p:cNvSpPr txBox="1"/>
          <p:nvPr/>
        </p:nvSpPr>
        <p:spPr>
          <a:xfrm>
            <a:off x="12245399" y="1038218"/>
            <a:ext cx="2117996" cy="489596"/>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About us</a:t>
            </a:r>
          </a:p>
        </p:txBody>
      </p:sp>
      <p:grpSp>
        <p:nvGrpSpPr>
          <p:cNvPr id="58" name="Group 6">
            <a:extLst>
              <a:ext uri="{FF2B5EF4-FFF2-40B4-BE49-F238E27FC236}">
                <a16:creationId xmlns:a16="http://schemas.microsoft.com/office/drawing/2014/main" id="{69D924F6-78F3-47E2-4069-9444F5E9A1CE}"/>
              </a:ext>
            </a:extLst>
          </p:cNvPr>
          <p:cNvGrpSpPr/>
          <p:nvPr/>
        </p:nvGrpSpPr>
        <p:grpSpPr>
          <a:xfrm>
            <a:off x="7579080" y="1054542"/>
            <a:ext cx="1540897" cy="582930"/>
            <a:chOff x="0" y="0"/>
            <a:chExt cx="405833" cy="153529"/>
          </a:xfrm>
        </p:grpSpPr>
        <p:sp>
          <p:nvSpPr>
            <p:cNvPr id="59" name="Freeform 7">
              <a:extLst>
                <a:ext uri="{FF2B5EF4-FFF2-40B4-BE49-F238E27FC236}">
                  <a16:creationId xmlns:a16="http://schemas.microsoft.com/office/drawing/2014/main" id="{0D4E844E-2C37-3792-2C86-632D02A9F182}"/>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60" name="TextBox 8">
              <a:extLst>
                <a:ext uri="{FF2B5EF4-FFF2-40B4-BE49-F238E27FC236}">
                  <a16:creationId xmlns:a16="http://schemas.microsoft.com/office/drawing/2014/main" id="{23BD2FE7-CFF3-18D8-203A-93A57F3B354F}"/>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61" name="TextBox 13">
            <a:extLst>
              <a:ext uri="{FF2B5EF4-FFF2-40B4-BE49-F238E27FC236}">
                <a16:creationId xmlns:a16="http://schemas.microsoft.com/office/drawing/2014/main" id="{9FBB66C1-731C-0315-072B-7F450921C12D}"/>
              </a:ext>
            </a:extLst>
          </p:cNvPr>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Home</a:t>
            </a:r>
          </a:p>
        </p:txBody>
      </p:sp>
      <p:sp>
        <p:nvSpPr>
          <p:cNvPr id="62" name="TextBox 14">
            <a:extLst>
              <a:ext uri="{FF2B5EF4-FFF2-40B4-BE49-F238E27FC236}">
                <a16:creationId xmlns:a16="http://schemas.microsoft.com/office/drawing/2014/main" id="{3290321E-FD75-9935-3315-EF18BF4719EB}"/>
              </a:ext>
            </a:extLst>
          </p:cNvPr>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Data Overview</a:t>
            </a:r>
          </a:p>
        </p:txBody>
      </p:sp>
      <p:sp>
        <p:nvSpPr>
          <p:cNvPr id="63" name="TextBox 15">
            <a:extLst>
              <a:ext uri="{FF2B5EF4-FFF2-40B4-BE49-F238E27FC236}">
                <a16:creationId xmlns:a16="http://schemas.microsoft.com/office/drawing/2014/main" id="{A30A0D18-3BE6-E214-0A97-5D32A559C04A}"/>
              </a:ext>
            </a:extLst>
          </p:cNvPr>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chemeClr val="bg1"/>
                </a:solidFill>
                <a:latin typeface="Inter Medium"/>
                <a:ea typeface="Inter Medium"/>
                <a:cs typeface="Inter Medium"/>
                <a:sym typeface="Inter Medium"/>
              </a:rPr>
              <a:t>Location</a:t>
            </a:r>
          </a:p>
        </p:txBody>
      </p:sp>
      <p:sp>
        <p:nvSpPr>
          <p:cNvPr id="64" name="TextBox 63">
            <a:extLst>
              <a:ext uri="{FF2B5EF4-FFF2-40B4-BE49-F238E27FC236}">
                <a16:creationId xmlns:a16="http://schemas.microsoft.com/office/drawing/2014/main" id="{1E8C939F-8F68-E31C-D624-4DF8D923283C}"/>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Type</a:t>
            </a:r>
          </a:p>
        </p:txBody>
      </p:sp>
      <p:sp>
        <p:nvSpPr>
          <p:cNvPr id="65" name="TextBox 14">
            <a:extLst>
              <a:ext uri="{FF2B5EF4-FFF2-40B4-BE49-F238E27FC236}">
                <a16:creationId xmlns:a16="http://schemas.microsoft.com/office/drawing/2014/main" id="{05EE1E3A-A173-C103-4D54-45F0A4A19619}"/>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Delivery</a:t>
            </a:r>
          </a:p>
        </p:txBody>
      </p:sp>
      <p:sp>
        <p:nvSpPr>
          <p:cNvPr id="81" name="Freeform 9">
            <a:extLst>
              <a:ext uri="{FF2B5EF4-FFF2-40B4-BE49-F238E27FC236}">
                <a16:creationId xmlns:a16="http://schemas.microsoft.com/office/drawing/2014/main" id="{985EE122-0E4F-FBF1-98E7-0E319B574AD6}"/>
              </a:ext>
            </a:extLst>
          </p:cNvPr>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2" name="TextBox 12">
            <a:extLst>
              <a:ext uri="{FF2B5EF4-FFF2-40B4-BE49-F238E27FC236}">
                <a16:creationId xmlns:a16="http://schemas.microsoft.com/office/drawing/2014/main" id="{BCA639E3-FED0-7653-76BE-870FB9390472}"/>
              </a:ext>
            </a:extLst>
          </p:cNvPr>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sp>
        <p:nvSpPr>
          <p:cNvPr id="11" name="TextBox 10">
            <a:extLst>
              <a:ext uri="{FF2B5EF4-FFF2-40B4-BE49-F238E27FC236}">
                <a16:creationId xmlns:a16="http://schemas.microsoft.com/office/drawing/2014/main" id="{FBA0F8BF-4305-BF1E-60AD-0899710514FD}"/>
              </a:ext>
            </a:extLst>
          </p:cNvPr>
          <p:cNvSpPr txBox="1"/>
          <p:nvPr/>
        </p:nvSpPr>
        <p:spPr>
          <a:xfrm>
            <a:off x="381000" y="4171088"/>
            <a:ext cx="17526000" cy="5863144"/>
          </a:xfrm>
          <a:prstGeom prst="rect">
            <a:avLst/>
          </a:prstGeom>
          <a:noFill/>
        </p:spPr>
        <p:txBody>
          <a:bodyPr wrap="square">
            <a:spAutoFit/>
          </a:bodyPr>
          <a:lstStyle/>
          <a:p>
            <a:pPr>
              <a:buNone/>
            </a:pPr>
            <a:r>
              <a:rPr lang="en-US" sz="2500" b="1" dirty="0"/>
              <a:t>Summary of Property Market Characteristics</a:t>
            </a:r>
          </a:p>
          <a:p>
            <a:pPr>
              <a:buFont typeface="+mj-lt"/>
              <a:buAutoNum type="arabicPeriod"/>
            </a:pPr>
            <a:r>
              <a:rPr lang="en-US" sz="2500" b="1" dirty="0"/>
              <a:t>Type:</a:t>
            </a:r>
            <a:endParaRPr lang="en-US" sz="2500" dirty="0"/>
          </a:p>
          <a:p>
            <a:pPr marL="742950" lvl="1" indent="-285750">
              <a:buFont typeface="+mj-lt"/>
              <a:buAutoNum type="arabicPeriod"/>
            </a:pPr>
            <a:r>
              <a:rPr lang="en-US" sz="2500" b="1" dirty="0"/>
              <a:t>"Apartments"</a:t>
            </a:r>
            <a:r>
              <a:rPr lang="en-US" sz="2500" dirty="0"/>
              <a:t> and </a:t>
            </a:r>
            <a:r>
              <a:rPr lang="en-US" sz="2500" b="1" dirty="0"/>
              <a:t>"Villas"</a:t>
            </a:r>
            <a:r>
              <a:rPr lang="en-US" sz="2500" dirty="0"/>
              <a:t> dominate the market supply frequency (42% and 21% respectively), but </a:t>
            </a:r>
            <a:r>
              <a:rPr lang="en-US" sz="2500" b="1" dirty="0"/>
              <a:t>"Cabins"</a:t>
            </a:r>
            <a:r>
              <a:rPr lang="en-US" sz="2500" dirty="0"/>
              <a:t> command the highest price per square meter (257k), while </a:t>
            </a:r>
            <a:r>
              <a:rPr lang="en-US" sz="2500" b="1" dirty="0"/>
              <a:t>"Palaces"</a:t>
            </a:r>
            <a:r>
              <a:rPr lang="en-US" sz="2500" dirty="0"/>
              <a:t> are the largest in size.</a:t>
            </a:r>
          </a:p>
          <a:p>
            <a:pPr marL="742950" lvl="1" indent="-285750">
              <a:buFont typeface="+mj-lt"/>
              <a:buAutoNum type="arabicPeriod"/>
            </a:pPr>
            <a:r>
              <a:rPr lang="en-US" sz="2500" dirty="0"/>
              <a:t>The presence of a maid's room acts as an additional factor for consistently increasing both the average size and price for all types.</a:t>
            </a:r>
          </a:p>
          <a:p>
            <a:pPr>
              <a:buFont typeface="+mj-lt"/>
              <a:buAutoNum type="arabicPeriod"/>
            </a:pPr>
            <a:r>
              <a:rPr lang="en-US" sz="2500" b="1" dirty="0"/>
              <a:t>Location:</a:t>
            </a:r>
            <a:endParaRPr lang="en-US" sz="2500" dirty="0"/>
          </a:p>
          <a:p>
            <a:pPr marL="742950" lvl="1" indent="-285750">
              <a:buFont typeface="+mj-lt"/>
              <a:buAutoNum type="arabicPeriod"/>
            </a:pPr>
            <a:r>
              <a:rPr lang="en-US" sz="2500" b="1" dirty="0"/>
              <a:t>"New Cairo City"</a:t>
            </a:r>
            <a:r>
              <a:rPr lang="en-US" sz="2500" dirty="0"/>
              <a:t> leads the list of cities in total supply (over 70,000 units), although other areas show high volumes, such as Hurghada and Ras Al </a:t>
            </a:r>
            <a:r>
              <a:rPr lang="en-US" sz="2500" dirty="0" err="1"/>
              <a:t>Hekma</a:t>
            </a:r>
            <a:r>
              <a:rPr lang="en-US" sz="2500" dirty="0"/>
              <a:t>.</a:t>
            </a:r>
          </a:p>
          <a:p>
            <a:pPr marL="742950" lvl="1" indent="-285750">
              <a:buFont typeface="+mj-lt"/>
              <a:buAutoNum type="arabicPeriod"/>
            </a:pPr>
            <a:r>
              <a:rPr lang="en-US" sz="2500" dirty="0"/>
              <a:t>The market shows immense geographical price volatility, with prices exceeding </a:t>
            </a:r>
            <a:r>
              <a:rPr lang="en-US" sz="2500" b="1" dirty="0"/>
              <a:t>400k per square meter</a:t>
            </a:r>
            <a:r>
              <a:rPr lang="en-US" sz="2500" dirty="0"/>
              <a:t> in certain specified compounds like </a:t>
            </a:r>
            <a:r>
              <a:rPr lang="en-US" sz="2500" b="1" dirty="0"/>
              <a:t>"Nubia"</a:t>
            </a:r>
            <a:r>
              <a:rPr lang="en-US" sz="2500" dirty="0"/>
              <a:t> in Hurghada.</a:t>
            </a:r>
          </a:p>
          <a:p>
            <a:pPr>
              <a:buFont typeface="+mj-lt"/>
              <a:buAutoNum type="arabicPeriod"/>
            </a:pPr>
            <a:r>
              <a:rPr lang="en-US" sz="2500" b="1" dirty="0"/>
              <a:t>Delivery/Time:</a:t>
            </a:r>
            <a:endParaRPr lang="en-US" sz="2500" dirty="0"/>
          </a:p>
          <a:p>
            <a:pPr marL="742950" lvl="1" indent="-285750">
              <a:buFont typeface="+mj-lt"/>
              <a:buAutoNum type="arabicPeriod"/>
            </a:pPr>
            <a:r>
              <a:rPr lang="en-US" sz="2500" dirty="0"/>
              <a:t>The price per square meter exhibits a clear seasonal pattern, reaching its peak in </a:t>
            </a:r>
            <a:r>
              <a:rPr lang="en-US" sz="2500" b="1" dirty="0"/>
              <a:t>February and November</a:t>
            </a:r>
            <a:r>
              <a:rPr lang="en-US" sz="2500" dirty="0"/>
              <a:t>.</a:t>
            </a:r>
          </a:p>
          <a:p>
            <a:pPr marL="742950" lvl="1" indent="-285750">
              <a:buFont typeface="+mj-lt"/>
              <a:buAutoNum type="arabicPeriod"/>
            </a:pPr>
            <a:r>
              <a:rPr lang="en-US" sz="2500" dirty="0"/>
              <a:t>The largest portion of units expected to be delivered is concentrated in the year </a:t>
            </a:r>
            <a:r>
              <a:rPr lang="en-US" sz="2500" b="1" dirty="0"/>
              <a:t>2025</a:t>
            </a:r>
            <a:r>
              <a:rPr lang="en-US" sz="2500" dirty="0"/>
              <a:t>, and a sharp decrease in the average unit size is expected after this year.</a:t>
            </a:r>
          </a:p>
        </p:txBody>
      </p:sp>
    </p:spTree>
    <p:extLst>
      <p:ext uri="{BB962C8B-B14F-4D97-AF65-F5344CB8AC3E}">
        <p14:creationId xmlns:p14="http://schemas.microsoft.com/office/powerpoint/2010/main" val="2357825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1185" b="-7481"/>
            </a:stretch>
          </a:blipFill>
        </p:spPr>
        <p:txBody>
          <a:bodyPr/>
          <a:lstStyle/>
          <a:p>
            <a:endParaRPr lang="en-US"/>
          </a:p>
        </p:txBody>
      </p:sp>
      <p:grpSp>
        <p:nvGrpSpPr>
          <p:cNvPr id="7" name="Group 7"/>
          <p:cNvGrpSpPr/>
          <p:nvPr/>
        </p:nvGrpSpPr>
        <p:grpSpPr>
          <a:xfrm rot="1233362">
            <a:off x="2820100" y="-11274165"/>
            <a:ext cx="22159324" cy="29941302"/>
            <a:chOff x="101600" y="-38100"/>
            <a:chExt cx="1022118" cy="1381069"/>
          </a:xfrm>
        </p:grpSpPr>
        <p:sp>
          <p:nvSpPr>
            <p:cNvPr id="8" name="Freeform 8"/>
            <p:cNvSpPr/>
            <p:nvPr/>
          </p:nvSpPr>
          <p:spPr>
            <a:xfrm>
              <a:off x="109087" y="372644"/>
              <a:ext cx="1014631" cy="970325"/>
            </a:xfrm>
            <a:custGeom>
              <a:avLst/>
              <a:gdLst/>
              <a:ahLst/>
              <a:cxnLst/>
              <a:rect l="l" t="t" r="r" b="b"/>
              <a:pathLst>
                <a:path w="1014631" h="970325">
                  <a:moveTo>
                    <a:pt x="203200" y="0"/>
                  </a:moveTo>
                  <a:lnTo>
                    <a:pt x="1014631" y="0"/>
                  </a:lnTo>
                  <a:lnTo>
                    <a:pt x="811431" y="970325"/>
                  </a:lnTo>
                  <a:lnTo>
                    <a:pt x="0" y="970325"/>
                  </a:lnTo>
                  <a:lnTo>
                    <a:pt x="203200" y="0"/>
                  </a:lnTo>
                  <a:close/>
                </a:path>
              </a:pathLst>
            </a:custGeom>
            <a:solidFill>
              <a:srgbClr val="FFFFFF">
                <a:alpha val="91765"/>
              </a:srgbClr>
            </a:solidFill>
          </p:spPr>
          <p:txBody>
            <a:bodyPr/>
            <a:lstStyle/>
            <a:p>
              <a:endParaRPr lang="en-US" dirty="0"/>
            </a:p>
          </p:txBody>
        </p:sp>
        <p:sp>
          <p:nvSpPr>
            <p:cNvPr id="9" name="TextBox 9"/>
            <p:cNvSpPr txBox="1"/>
            <p:nvPr/>
          </p:nvSpPr>
          <p:spPr>
            <a:xfrm>
              <a:off x="101600" y="-38100"/>
              <a:ext cx="811431" cy="1008425"/>
            </a:xfrm>
            <a:prstGeom prst="rect">
              <a:avLst/>
            </a:prstGeom>
          </p:spPr>
          <p:txBody>
            <a:bodyPr lIns="50800" tIns="50800" rIns="50800" bIns="50800" rtlCol="0" anchor="ctr"/>
            <a:lstStyle/>
            <a:p>
              <a:pPr algn="ctr">
                <a:lnSpc>
                  <a:spcPts val="2659"/>
                </a:lnSpc>
              </a:pPr>
              <a:endParaRPr/>
            </a:p>
          </p:txBody>
        </p:sp>
      </p:grpSp>
      <p:sp>
        <p:nvSpPr>
          <p:cNvPr id="10" name="Freeform 10"/>
          <p:cNvSpPr/>
          <p:nvPr/>
        </p:nvSpPr>
        <p:spPr>
          <a:xfrm rot="-3690369">
            <a:off x="15645454" y="3106171"/>
            <a:ext cx="7238499" cy="6464613"/>
          </a:xfrm>
          <a:custGeom>
            <a:avLst/>
            <a:gdLst/>
            <a:ahLst/>
            <a:cxnLst/>
            <a:rect l="l" t="t" r="r" b="b"/>
            <a:pathLst>
              <a:path w="7238499" h="6464613">
                <a:moveTo>
                  <a:pt x="0" y="0"/>
                </a:moveTo>
                <a:lnTo>
                  <a:pt x="7238499" y="0"/>
                </a:lnTo>
                <a:lnTo>
                  <a:pt x="7238499" y="6464613"/>
                </a:lnTo>
                <a:lnTo>
                  <a:pt x="0" y="646461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11" name="Group 11"/>
          <p:cNvGrpSpPr/>
          <p:nvPr/>
        </p:nvGrpSpPr>
        <p:grpSpPr>
          <a:xfrm rot="1901444">
            <a:off x="15300005" y="8440405"/>
            <a:ext cx="6863638" cy="5147728"/>
            <a:chOff x="0" y="0"/>
            <a:chExt cx="812800" cy="609600"/>
          </a:xfrm>
        </p:grpSpPr>
        <p:sp>
          <p:nvSpPr>
            <p:cNvPr id="12" name="Freeform 12"/>
            <p:cNvSpPr/>
            <p:nvPr/>
          </p:nvSpPr>
          <p:spPr>
            <a:xfrm>
              <a:off x="0" y="0"/>
              <a:ext cx="812800" cy="609600"/>
            </a:xfrm>
            <a:custGeom>
              <a:avLst/>
              <a:gdLst/>
              <a:ahLst/>
              <a:cxnLst/>
              <a:rect l="l" t="t" r="r" b="b"/>
              <a:pathLst>
                <a:path w="812800" h="609600">
                  <a:moveTo>
                    <a:pt x="203200" y="0"/>
                  </a:moveTo>
                  <a:lnTo>
                    <a:pt x="812800" y="0"/>
                  </a:lnTo>
                  <a:lnTo>
                    <a:pt x="609600" y="609600"/>
                  </a:lnTo>
                  <a:lnTo>
                    <a:pt x="0" y="609600"/>
                  </a:lnTo>
                  <a:lnTo>
                    <a:pt x="203200" y="0"/>
                  </a:lnTo>
                  <a:close/>
                </a:path>
              </a:pathLst>
            </a:custGeom>
            <a:solidFill>
              <a:srgbClr val="FABE05"/>
            </a:solidFill>
          </p:spPr>
          <p:txBody>
            <a:bodyPr/>
            <a:lstStyle/>
            <a:p>
              <a:endParaRPr lang="en-US"/>
            </a:p>
          </p:txBody>
        </p:sp>
        <p:sp>
          <p:nvSpPr>
            <p:cNvPr id="13" name="TextBox 13"/>
            <p:cNvSpPr txBox="1"/>
            <p:nvPr/>
          </p:nvSpPr>
          <p:spPr>
            <a:xfrm>
              <a:off x="101600" y="-38100"/>
              <a:ext cx="609600" cy="647700"/>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6279587" y="3259147"/>
            <a:ext cx="7250365" cy="1454380"/>
          </a:xfrm>
          <a:prstGeom prst="rect">
            <a:avLst/>
          </a:prstGeom>
        </p:spPr>
        <p:txBody>
          <a:bodyPr lIns="0" tIns="0" rIns="0" bIns="0" rtlCol="0" anchor="t">
            <a:spAutoFit/>
          </a:bodyPr>
          <a:lstStyle/>
          <a:p>
            <a:pPr algn="l">
              <a:lnSpc>
                <a:spcPts val="9570"/>
              </a:lnSpc>
            </a:pPr>
            <a:r>
              <a:rPr lang="en-US" sz="11393" b="1">
                <a:solidFill>
                  <a:srgbClr val="000000"/>
                </a:solidFill>
                <a:latin typeface="Poppins Bold"/>
                <a:ea typeface="Poppins Bold"/>
                <a:cs typeface="Poppins Bold"/>
                <a:sym typeface="Poppins Bold"/>
              </a:rPr>
              <a:t>Thank </a:t>
            </a:r>
          </a:p>
        </p:txBody>
      </p:sp>
      <p:sp>
        <p:nvSpPr>
          <p:cNvPr id="15" name="Freeform 15"/>
          <p:cNvSpPr/>
          <p:nvPr/>
        </p:nvSpPr>
        <p:spPr>
          <a:xfrm>
            <a:off x="7512579" y="4661589"/>
            <a:ext cx="2845505" cy="963821"/>
          </a:xfrm>
          <a:custGeom>
            <a:avLst/>
            <a:gdLst/>
            <a:ahLst/>
            <a:cxnLst/>
            <a:rect l="l" t="t" r="r" b="b"/>
            <a:pathLst>
              <a:path w="2845505" h="963821">
                <a:moveTo>
                  <a:pt x="0" y="0"/>
                </a:moveTo>
                <a:lnTo>
                  <a:pt x="2845505" y="0"/>
                </a:lnTo>
                <a:lnTo>
                  <a:pt x="2845505" y="963822"/>
                </a:lnTo>
                <a:lnTo>
                  <a:pt x="0" y="9638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0" name="TextBox 20"/>
          <p:cNvSpPr txBox="1"/>
          <p:nvPr/>
        </p:nvSpPr>
        <p:spPr>
          <a:xfrm>
            <a:off x="5533895" y="5913553"/>
            <a:ext cx="8365867" cy="1863767"/>
          </a:xfrm>
          <a:prstGeom prst="rect">
            <a:avLst/>
          </a:prstGeom>
        </p:spPr>
        <p:txBody>
          <a:bodyPr lIns="0" tIns="0" rIns="0" bIns="0" rtlCol="0" anchor="t">
            <a:spAutoFit/>
          </a:bodyPr>
          <a:lstStyle/>
          <a:p>
            <a:pPr algn="l">
              <a:lnSpc>
                <a:spcPts val="4897"/>
              </a:lnSpc>
            </a:pPr>
            <a:r>
              <a:rPr lang="en-US" sz="3498">
                <a:solidFill>
                  <a:srgbClr val="000000"/>
                </a:solidFill>
                <a:latin typeface="Poppins"/>
                <a:ea typeface="Poppins"/>
                <a:cs typeface="Poppins"/>
                <a:sym typeface="Poppins"/>
              </a:rPr>
              <a:t>"Thank you for your time and attention—looking forward to future success together!"</a:t>
            </a:r>
          </a:p>
        </p:txBody>
      </p:sp>
      <p:sp>
        <p:nvSpPr>
          <p:cNvPr id="21" name="TextBox 21"/>
          <p:cNvSpPr txBox="1"/>
          <p:nvPr/>
        </p:nvSpPr>
        <p:spPr>
          <a:xfrm>
            <a:off x="10661975" y="4554422"/>
            <a:ext cx="4348669" cy="1454380"/>
          </a:xfrm>
          <a:prstGeom prst="rect">
            <a:avLst/>
          </a:prstGeom>
        </p:spPr>
        <p:txBody>
          <a:bodyPr lIns="0" tIns="0" rIns="0" bIns="0" rtlCol="0" anchor="t">
            <a:spAutoFit/>
          </a:bodyPr>
          <a:lstStyle/>
          <a:p>
            <a:pPr algn="l">
              <a:lnSpc>
                <a:spcPts val="9570"/>
              </a:lnSpc>
            </a:pPr>
            <a:r>
              <a:rPr lang="en-US" sz="11393" b="1">
                <a:solidFill>
                  <a:srgbClr val="FABE05"/>
                </a:solidFill>
                <a:latin typeface="Poppins Bold"/>
                <a:ea typeface="Poppins Bold"/>
                <a:cs typeface="Poppins Bold"/>
                <a:sym typeface="Poppins Bold"/>
              </a:rPr>
              <a:t>You</a:t>
            </a:r>
          </a:p>
        </p:txBody>
      </p:sp>
      <p:grpSp>
        <p:nvGrpSpPr>
          <p:cNvPr id="22" name="Group 6">
            <a:extLst>
              <a:ext uri="{FF2B5EF4-FFF2-40B4-BE49-F238E27FC236}">
                <a16:creationId xmlns:a16="http://schemas.microsoft.com/office/drawing/2014/main" id="{0C08E17E-285A-7AB9-3AC3-2DAAE7285DEF}"/>
              </a:ext>
            </a:extLst>
          </p:cNvPr>
          <p:cNvGrpSpPr/>
          <p:nvPr/>
        </p:nvGrpSpPr>
        <p:grpSpPr>
          <a:xfrm>
            <a:off x="7579080" y="1054542"/>
            <a:ext cx="1540897" cy="582930"/>
            <a:chOff x="0" y="0"/>
            <a:chExt cx="405833" cy="153529"/>
          </a:xfrm>
        </p:grpSpPr>
        <p:sp>
          <p:nvSpPr>
            <p:cNvPr id="23" name="Freeform 7">
              <a:extLst>
                <a:ext uri="{FF2B5EF4-FFF2-40B4-BE49-F238E27FC236}">
                  <a16:creationId xmlns:a16="http://schemas.microsoft.com/office/drawing/2014/main" id="{B0E3276B-142A-10B6-86DC-78AD029EB4F7}"/>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24" name="TextBox 8">
              <a:extLst>
                <a:ext uri="{FF2B5EF4-FFF2-40B4-BE49-F238E27FC236}">
                  <a16:creationId xmlns:a16="http://schemas.microsoft.com/office/drawing/2014/main" id="{8E38A87E-0803-84BB-DBFB-373C9371939E}"/>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25" name="Freeform 9">
            <a:extLst>
              <a:ext uri="{FF2B5EF4-FFF2-40B4-BE49-F238E27FC236}">
                <a16:creationId xmlns:a16="http://schemas.microsoft.com/office/drawing/2014/main" id="{30005AE8-12C5-A436-A302-E900B166988D}"/>
              </a:ext>
            </a:extLst>
          </p:cNvPr>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26" name="TextBox 12">
            <a:extLst>
              <a:ext uri="{FF2B5EF4-FFF2-40B4-BE49-F238E27FC236}">
                <a16:creationId xmlns:a16="http://schemas.microsoft.com/office/drawing/2014/main" id="{8C647DAB-4E17-69CA-F56E-1F343EA881C8}"/>
              </a:ext>
            </a:extLst>
          </p:cNvPr>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Mahmoud Mourad</a:t>
            </a:r>
          </a:p>
        </p:txBody>
      </p:sp>
      <p:sp>
        <p:nvSpPr>
          <p:cNvPr id="27" name="TextBox 13">
            <a:extLst>
              <a:ext uri="{FF2B5EF4-FFF2-40B4-BE49-F238E27FC236}">
                <a16:creationId xmlns:a16="http://schemas.microsoft.com/office/drawing/2014/main" id="{F15367E3-2EFA-5D6D-D352-C5F18844B0D3}"/>
              </a:ext>
            </a:extLst>
          </p:cNvPr>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28" name="TextBox 14">
            <a:extLst>
              <a:ext uri="{FF2B5EF4-FFF2-40B4-BE49-F238E27FC236}">
                <a16:creationId xmlns:a16="http://schemas.microsoft.com/office/drawing/2014/main" id="{EEB3AC6F-BA1A-857F-2842-47F19417565F}"/>
              </a:ext>
            </a:extLst>
          </p:cNvPr>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29" name="TextBox 15">
            <a:extLst>
              <a:ext uri="{FF2B5EF4-FFF2-40B4-BE49-F238E27FC236}">
                <a16:creationId xmlns:a16="http://schemas.microsoft.com/office/drawing/2014/main" id="{7AA80072-2A22-7ACD-DD91-28E797895CE9}"/>
              </a:ext>
            </a:extLst>
          </p:cNvPr>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30" name="TextBox 29">
            <a:extLst>
              <a:ext uri="{FF2B5EF4-FFF2-40B4-BE49-F238E27FC236}">
                <a16:creationId xmlns:a16="http://schemas.microsoft.com/office/drawing/2014/main" id="{B2BCD788-26CF-C48A-21AF-126B502E6C56}"/>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31" name="TextBox 14">
            <a:extLst>
              <a:ext uri="{FF2B5EF4-FFF2-40B4-BE49-F238E27FC236}">
                <a16:creationId xmlns:a16="http://schemas.microsoft.com/office/drawing/2014/main" id="{E0D5D601-79A2-6ED5-23BA-4487D8E9C970}"/>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629622" y="-15269"/>
            <a:ext cx="6658378" cy="11800519"/>
            <a:chOff x="0" y="0"/>
            <a:chExt cx="1753647" cy="3107956"/>
          </a:xfrm>
        </p:grpSpPr>
        <p:sp>
          <p:nvSpPr>
            <p:cNvPr id="3" name="Freeform 3"/>
            <p:cNvSpPr/>
            <p:nvPr/>
          </p:nvSpPr>
          <p:spPr>
            <a:xfrm>
              <a:off x="0" y="0"/>
              <a:ext cx="1753647" cy="3107956"/>
            </a:xfrm>
            <a:custGeom>
              <a:avLst/>
              <a:gdLst/>
              <a:ahLst/>
              <a:cxnLst/>
              <a:rect l="l" t="t" r="r" b="b"/>
              <a:pathLst>
                <a:path w="1753647" h="3107956">
                  <a:moveTo>
                    <a:pt x="0" y="0"/>
                  </a:moveTo>
                  <a:lnTo>
                    <a:pt x="1753647" y="0"/>
                  </a:lnTo>
                  <a:lnTo>
                    <a:pt x="1753647" y="3107956"/>
                  </a:lnTo>
                  <a:lnTo>
                    <a:pt x="0" y="3107956"/>
                  </a:lnTo>
                  <a:close/>
                </a:path>
              </a:pathLst>
            </a:custGeom>
            <a:solidFill>
              <a:srgbClr val="000000"/>
            </a:solidFill>
          </p:spPr>
          <p:txBody>
            <a:bodyPr/>
            <a:lstStyle/>
            <a:p>
              <a:endParaRPr lang="en-US"/>
            </a:p>
          </p:txBody>
        </p:sp>
        <p:sp>
          <p:nvSpPr>
            <p:cNvPr id="4" name="TextBox 4"/>
            <p:cNvSpPr txBox="1"/>
            <p:nvPr/>
          </p:nvSpPr>
          <p:spPr>
            <a:xfrm>
              <a:off x="0" y="-38100"/>
              <a:ext cx="1753647" cy="3146056"/>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6708771">
            <a:off x="11804513" y="-2357760"/>
            <a:ext cx="7238499" cy="6464613"/>
          </a:xfrm>
          <a:custGeom>
            <a:avLst/>
            <a:gdLst/>
            <a:ahLst/>
            <a:cxnLst/>
            <a:rect l="l" t="t" r="r" b="b"/>
            <a:pathLst>
              <a:path w="7238499" h="6464613">
                <a:moveTo>
                  <a:pt x="0" y="0"/>
                </a:moveTo>
                <a:lnTo>
                  <a:pt x="7238499" y="0"/>
                </a:lnTo>
                <a:lnTo>
                  <a:pt x="7238499" y="6464613"/>
                </a:lnTo>
                <a:lnTo>
                  <a:pt x="0" y="64646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856776" y="2626983"/>
            <a:ext cx="8157032" cy="993407"/>
            <a:chOff x="0" y="0"/>
            <a:chExt cx="1568578" cy="261638"/>
          </a:xfrm>
        </p:grpSpPr>
        <p:sp>
          <p:nvSpPr>
            <p:cNvPr id="11" name="Freeform 11"/>
            <p:cNvSpPr/>
            <p:nvPr/>
          </p:nvSpPr>
          <p:spPr>
            <a:xfrm>
              <a:off x="0" y="0"/>
              <a:ext cx="1568578" cy="261638"/>
            </a:xfrm>
            <a:custGeom>
              <a:avLst/>
              <a:gdLst/>
              <a:ahLst/>
              <a:cxnLst/>
              <a:rect l="l" t="t" r="r" b="b"/>
              <a:pathLst>
                <a:path w="1568578" h="261638">
                  <a:moveTo>
                    <a:pt x="0" y="0"/>
                  </a:moveTo>
                  <a:lnTo>
                    <a:pt x="1568578" y="0"/>
                  </a:lnTo>
                  <a:lnTo>
                    <a:pt x="1568578" y="261638"/>
                  </a:lnTo>
                  <a:lnTo>
                    <a:pt x="0" y="261638"/>
                  </a:lnTo>
                  <a:close/>
                </a:path>
              </a:pathLst>
            </a:custGeom>
            <a:solidFill>
              <a:srgbClr val="FABE05"/>
            </a:solidFill>
          </p:spPr>
          <p:txBody>
            <a:bodyPr/>
            <a:lstStyle/>
            <a:p>
              <a:endParaRPr lang="en-US"/>
            </a:p>
          </p:txBody>
        </p:sp>
        <p:sp>
          <p:nvSpPr>
            <p:cNvPr id="12" name="TextBox 12"/>
            <p:cNvSpPr txBox="1"/>
            <p:nvPr/>
          </p:nvSpPr>
          <p:spPr>
            <a:xfrm>
              <a:off x="0" y="-38100"/>
              <a:ext cx="1568578" cy="299738"/>
            </a:xfrm>
            <a:prstGeom prst="rect">
              <a:avLst/>
            </a:prstGeom>
          </p:spPr>
          <p:txBody>
            <a:bodyPr lIns="50800" tIns="50800" rIns="50800" bIns="50800" rtlCol="0" anchor="ctr"/>
            <a:lstStyle/>
            <a:p>
              <a:pPr algn="ctr">
                <a:lnSpc>
                  <a:spcPts val="2659"/>
                </a:lnSpc>
              </a:pPr>
              <a:endParaRPr/>
            </a:p>
          </p:txBody>
        </p:sp>
      </p:grpSp>
      <p:sp>
        <p:nvSpPr>
          <p:cNvPr id="18" name="Freeform 18"/>
          <p:cNvSpPr/>
          <p:nvPr/>
        </p:nvSpPr>
        <p:spPr>
          <a:xfrm rot="2816972">
            <a:off x="-2590549" y="7054693"/>
            <a:ext cx="7238499" cy="6464613"/>
          </a:xfrm>
          <a:custGeom>
            <a:avLst/>
            <a:gdLst/>
            <a:ahLst/>
            <a:cxnLst/>
            <a:rect l="l" t="t" r="r" b="b"/>
            <a:pathLst>
              <a:path w="7238499" h="6464613">
                <a:moveTo>
                  <a:pt x="0" y="0"/>
                </a:moveTo>
                <a:lnTo>
                  <a:pt x="7238498" y="0"/>
                </a:lnTo>
                <a:lnTo>
                  <a:pt x="7238498" y="6464614"/>
                </a:lnTo>
                <a:lnTo>
                  <a:pt x="0" y="64646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9" name="TextBox 19"/>
          <p:cNvSpPr txBox="1"/>
          <p:nvPr/>
        </p:nvSpPr>
        <p:spPr>
          <a:xfrm>
            <a:off x="1009806" y="4059409"/>
            <a:ext cx="7949051" cy="4995535"/>
          </a:xfrm>
          <a:prstGeom prst="rect">
            <a:avLst/>
          </a:prstGeom>
        </p:spPr>
        <p:txBody>
          <a:bodyPr lIns="0" tIns="0" rIns="0" bIns="0" rtlCol="0" anchor="t">
            <a:spAutoFit/>
          </a:bodyPr>
          <a:lstStyle/>
          <a:p>
            <a:pPr>
              <a:lnSpc>
                <a:spcPts val="4897"/>
              </a:lnSpc>
            </a:pPr>
            <a:r>
              <a:rPr lang="en-US" sz="2800" dirty="0">
                <a:solidFill>
                  <a:srgbClr val="000000"/>
                </a:solidFill>
                <a:latin typeface="Poppins"/>
                <a:ea typeface="Poppins"/>
                <a:cs typeface="Poppins"/>
                <a:sym typeface="Poppins"/>
              </a:rPr>
              <a:t>This dataset contains 20,000 real estate property listings collected from Property Finder Egypt.</a:t>
            </a:r>
          </a:p>
          <a:p>
            <a:pPr>
              <a:lnSpc>
                <a:spcPts val="4897"/>
              </a:lnSpc>
            </a:pPr>
            <a:r>
              <a:rPr lang="en-US" sz="2800" dirty="0">
                <a:solidFill>
                  <a:srgbClr val="000000"/>
                </a:solidFill>
                <a:latin typeface="Poppins"/>
                <a:ea typeface="Poppins"/>
                <a:cs typeface="Poppins"/>
                <a:sym typeface="Poppins"/>
              </a:rPr>
              <a:t>It includes detailed information about properties for sale such as price, size, location, type, number of bedrooms/bathrooms, availability, and payment methods.</a:t>
            </a:r>
          </a:p>
        </p:txBody>
      </p:sp>
      <p:sp>
        <p:nvSpPr>
          <p:cNvPr id="24" name="TextBox 24"/>
          <p:cNvSpPr txBox="1"/>
          <p:nvPr/>
        </p:nvSpPr>
        <p:spPr>
          <a:xfrm>
            <a:off x="1009806" y="2412298"/>
            <a:ext cx="7949051" cy="1241430"/>
          </a:xfrm>
          <a:prstGeom prst="rect">
            <a:avLst/>
          </a:prstGeom>
        </p:spPr>
        <p:txBody>
          <a:bodyPr wrap="square" lIns="0" tIns="0" rIns="0" bIns="0" rtlCol="0" anchor="t">
            <a:spAutoFit/>
          </a:bodyPr>
          <a:lstStyle/>
          <a:p>
            <a:pPr algn="l">
              <a:lnSpc>
                <a:spcPts val="10152"/>
              </a:lnSpc>
            </a:pPr>
            <a:r>
              <a:rPr lang="en-US" sz="7251" b="1" dirty="0">
                <a:solidFill>
                  <a:srgbClr val="000000"/>
                </a:solidFill>
                <a:latin typeface="Poppins Bold"/>
                <a:ea typeface="Poppins Bold"/>
                <a:cs typeface="Poppins Bold"/>
                <a:sym typeface="Poppins Bold"/>
              </a:rPr>
              <a:t>Intro &amp; Overview</a:t>
            </a:r>
          </a:p>
        </p:txBody>
      </p:sp>
      <p:grpSp>
        <p:nvGrpSpPr>
          <p:cNvPr id="35" name="Group 6">
            <a:extLst>
              <a:ext uri="{FF2B5EF4-FFF2-40B4-BE49-F238E27FC236}">
                <a16:creationId xmlns:a16="http://schemas.microsoft.com/office/drawing/2014/main" id="{DBB8ABBD-5393-1F04-CF53-4B8FBB04D9A6}"/>
              </a:ext>
            </a:extLst>
          </p:cNvPr>
          <p:cNvGrpSpPr/>
          <p:nvPr/>
        </p:nvGrpSpPr>
        <p:grpSpPr>
          <a:xfrm>
            <a:off x="7579080" y="1054542"/>
            <a:ext cx="1540897" cy="582930"/>
            <a:chOff x="0" y="0"/>
            <a:chExt cx="405833" cy="153529"/>
          </a:xfrm>
        </p:grpSpPr>
        <p:sp>
          <p:nvSpPr>
            <p:cNvPr id="36" name="Freeform 7">
              <a:extLst>
                <a:ext uri="{FF2B5EF4-FFF2-40B4-BE49-F238E27FC236}">
                  <a16:creationId xmlns:a16="http://schemas.microsoft.com/office/drawing/2014/main" id="{6CB4D88B-D3A8-1908-E036-6A60045BE843}"/>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37" name="TextBox 8">
              <a:extLst>
                <a:ext uri="{FF2B5EF4-FFF2-40B4-BE49-F238E27FC236}">
                  <a16:creationId xmlns:a16="http://schemas.microsoft.com/office/drawing/2014/main" id="{DE02A9BF-63D6-4B4D-0816-49385B35456B}"/>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38" name="Freeform 9">
            <a:extLst>
              <a:ext uri="{FF2B5EF4-FFF2-40B4-BE49-F238E27FC236}">
                <a16:creationId xmlns:a16="http://schemas.microsoft.com/office/drawing/2014/main" id="{FCCC3E0A-A5D5-6934-A762-9F413E9641D5}"/>
              </a:ext>
            </a:extLst>
          </p:cNvPr>
          <p:cNvSpPr/>
          <p:nvPr/>
        </p:nvSpPr>
        <p:spPr>
          <a:xfrm>
            <a:off x="811355" y="1067515"/>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9" name="TextBox 12">
            <a:extLst>
              <a:ext uri="{FF2B5EF4-FFF2-40B4-BE49-F238E27FC236}">
                <a16:creationId xmlns:a16="http://schemas.microsoft.com/office/drawing/2014/main" id="{942D6F60-CC9C-5C47-E908-9F894E0B9506}"/>
              </a:ext>
            </a:extLst>
          </p:cNvPr>
          <p:cNvSpPr txBox="1"/>
          <p:nvPr/>
        </p:nvSpPr>
        <p:spPr>
          <a:xfrm>
            <a:off x="1863828" y="1149211"/>
            <a:ext cx="3321701"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Mahmoud Mourad</a:t>
            </a:r>
          </a:p>
        </p:txBody>
      </p:sp>
      <p:sp>
        <p:nvSpPr>
          <p:cNvPr id="40" name="TextBox 13">
            <a:extLst>
              <a:ext uri="{FF2B5EF4-FFF2-40B4-BE49-F238E27FC236}">
                <a16:creationId xmlns:a16="http://schemas.microsoft.com/office/drawing/2014/main" id="{2E191934-4D16-223D-1F3E-C55E601EA3B6}"/>
              </a:ext>
            </a:extLst>
          </p:cNvPr>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41" name="TextBox 14">
            <a:extLst>
              <a:ext uri="{FF2B5EF4-FFF2-40B4-BE49-F238E27FC236}">
                <a16:creationId xmlns:a16="http://schemas.microsoft.com/office/drawing/2014/main" id="{DF7B2CAF-66BD-D87B-5A31-31681AAB6223}"/>
              </a:ext>
            </a:extLst>
          </p:cNvPr>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a:t>
            </a:r>
            <a:r>
              <a:rPr lang="en-US" sz="2850" b="1" dirty="0">
                <a:solidFill>
                  <a:schemeClr val="bg1"/>
                </a:solidFill>
                <a:latin typeface="Inter Medium"/>
                <a:ea typeface="Inter Medium"/>
                <a:cs typeface="Inter Medium"/>
                <a:sym typeface="Inter Medium"/>
              </a:rPr>
              <a:t>ew</a:t>
            </a:r>
          </a:p>
        </p:txBody>
      </p:sp>
      <p:sp>
        <p:nvSpPr>
          <p:cNvPr id="42" name="TextBox 15">
            <a:extLst>
              <a:ext uri="{FF2B5EF4-FFF2-40B4-BE49-F238E27FC236}">
                <a16:creationId xmlns:a16="http://schemas.microsoft.com/office/drawing/2014/main" id="{71602235-087C-F52D-D5CE-21AD94290A44}"/>
              </a:ext>
            </a:extLst>
          </p:cNvPr>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chemeClr val="bg1"/>
                </a:solidFill>
                <a:latin typeface="Inter Medium"/>
                <a:ea typeface="Inter Medium"/>
                <a:cs typeface="Inter Medium"/>
                <a:sym typeface="Inter Medium"/>
              </a:rPr>
              <a:t>Location</a:t>
            </a:r>
          </a:p>
        </p:txBody>
      </p:sp>
      <p:sp>
        <p:nvSpPr>
          <p:cNvPr id="43" name="TextBox 42">
            <a:extLst>
              <a:ext uri="{FF2B5EF4-FFF2-40B4-BE49-F238E27FC236}">
                <a16:creationId xmlns:a16="http://schemas.microsoft.com/office/drawing/2014/main" id="{0B07CD07-64FA-5794-0D4B-888FE6180BCF}"/>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Type</a:t>
            </a:r>
          </a:p>
        </p:txBody>
      </p:sp>
      <p:sp>
        <p:nvSpPr>
          <p:cNvPr id="44" name="TextBox 14">
            <a:extLst>
              <a:ext uri="{FF2B5EF4-FFF2-40B4-BE49-F238E27FC236}">
                <a16:creationId xmlns:a16="http://schemas.microsoft.com/office/drawing/2014/main" id="{30258B0D-53D9-4003-EDE0-76AA30163261}"/>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Delivery</a:t>
            </a:r>
          </a:p>
        </p:txBody>
      </p:sp>
      <p:pic>
        <p:nvPicPr>
          <p:cNvPr id="54" name="Picture 53" descr="A building with a pool and palm trees&#10;&#10;AI-generated content may be incorrect.">
            <a:extLst>
              <a:ext uri="{FF2B5EF4-FFF2-40B4-BE49-F238E27FC236}">
                <a16:creationId xmlns:a16="http://schemas.microsoft.com/office/drawing/2014/main" id="{107C8B85-ED99-9129-FEE5-6C0ECF227B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0517" y="2741238"/>
            <a:ext cx="7288664" cy="5960486"/>
          </a:xfrm>
          <a:prstGeom prst="rect">
            <a:avLst/>
          </a:prstGeom>
        </p:spPr>
      </p:pic>
      <p:grpSp>
        <p:nvGrpSpPr>
          <p:cNvPr id="15" name="Group 15"/>
          <p:cNvGrpSpPr/>
          <p:nvPr/>
        </p:nvGrpSpPr>
        <p:grpSpPr>
          <a:xfrm>
            <a:off x="9640263" y="3033013"/>
            <a:ext cx="1503184" cy="3086100"/>
            <a:chOff x="0" y="0"/>
            <a:chExt cx="406400" cy="812800"/>
          </a:xfrm>
        </p:grpSpPr>
        <p:sp>
          <p:nvSpPr>
            <p:cNvPr id="16" name="Freeform 16"/>
            <p:cNvSpPr/>
            <p:nvPr/>
          </p:nvSpPr>
          <p:spPr>
            <a:xfrm>
              <a:off x="0" y="0"/>
              <a:ext cx="406400" cy="812800"/>
            </a:xfrm>
            <a:custGeom>
              <a:avLst/>
              <a:gdLst/>
              <a:ahLst/>
              <a:cxnLst/>
              <a:rect l="l" t="t" r="r" b="b"/>
              <a:pathLst>
                <a:path w="406400" h="812800">
                  <a:moveTo>
                    <a:pt x="0" y="0"/>
                  </a:moveTo>
                  <a:lnTo>
                    <a:pt x="406400" y="0"/>
                  </a:lnTo>
                  <a:lnTo>
                    <a:pt x="406400" y="812800"/>
                  </a:lnTo>
                  <a:lnTo>
                    <a:pt x="0" y="812800"/>
                  </a:lnTo>
                  <a:close/>
                </a:path>
              </a:pathLst>
            </a:custGeom>
            <a:solidFill>
              <a:srgbClr val="FABE05"/>
            </a:solidFill>
          </p:spPr>
          <p:txBody>
            <a:bodyPr/>
            <a:lstStyle/>
            <a:p>
              <a:endParaRPr lang="en-US"/>
            </a:p>
          </p:txBody>
        </p:sp>
        <p:sp>
          <p:nvSpPr>
            <p:cNvPr id="17" name="TextBox 17"/>
            <p:cNvSpPr txBox="1"/>
            <p:nvPr/>
          </p:nvSpPr>
          <p:spPr>
            <a:xfrm>
              <a:off x="0" y="-38100"/>
              <a:ext cx="406400" cy="8509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4636" y="-179524"/>
            <a:ext cx="9731476" cy="10646047"/>
            <a:chOff x="0" y="0"/>
            <a:chExt cx="2563023" cy="2803897"/>
          </a:xfrm>
        </p:grpSpPr>
        <p:sp>
          <p:nvSpPr>
            <p:cNvPr id="3" name="Freeform 3"/>
            <p:cNvSpPr/>
            <p:nvPr/>
          </p:nvSpPr>
          <p:spPr>
            <a:xfrm>
              <a:off x="0" y="0"/>
              <a:ext cx="2563023" cy="2803897"/>
            </a:xfrm>
            <a:custGeom>
              <a:avLst/>
              <a:gdLst/>
              <a:ahLst/>
              <a:cxnLst/>
              <a:rect l="l" t="t" r="r" b="b"/>
              <a:pathLst>
                <a:path w="2563023" h="2803897">
                  <a:moveTo>
                    <a:pt x="0" y="0"/>
                  </a:moveTo>
                  <a:lnTo>
                    <a:pt x="2563023" y="0"/>
                  </a:lnTo>
                  <a:lnTo>
                    <a:pt x="2563023" y="2803897"/>
                  </a:lnTo>
                  <a:lnTo>
                    <a:pt x="0" y="2803897"/>
                  </a:lnTo>
                  <a:close/>
                </a:path>
              </a:pathLst>
            </a:custGeom>
            <a:solidFill>
              <a:srgbClr val="000000"/>
            </a:solidFill>
          </p:spPr>
          <p:txBody>
            <a:bodyPr/>
            <a:lstStyle/>
            <a:p>
              <a:endParaRPr lang="en-US"/>
            </a:p>
          </p:txBody>
        </p:sp>
        <p:sp>
          <p:nvSpPr>
            <p:cNvPr id="4" name="TextBox 4"/>
            <p:cNvSpPr txBox="1"/>
            <p:nvPr/>
          </p:nvSpPr>
          <p:spPr>
            <a:xfrm>
              <a:off x="0" y="-38100"/>
              <a:ext cx="2563023" cy="2841997"/>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4638446" y="37708"/>
            <a:ext cx="6698292" cy="8991472"/>
          </a:xfrm>
          <a:custGeom>
            <a:avLst/>
            <a:gdLst/>
            <a:ahLst/>
            <a:cxnLst/>
            <a:rect l="l" t="t" r="r" b="b"/>
            <a:pathLst>
              <a:path w="6698292" h="8991472">
                <a:moveTo>
                  <a:pt x="0" y="0"/>
                </a:moveTo>
                <a:lnTo>
                  <a:pt x="6698292" y="0"/>
                </a:lnTo>
                <a:lnTo>
                  <a:pt x="6698292" y="8991472"/>
                </a:lnTo>
                <a:lnTo>
                  <a:pt x="0" y="89914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10" name="Group 10"/>
          <p:cNvGrpSpPr/>
          <p:nvPr/>
        </p:nvGrpSpPr>
        <p:grpSpPr>
          <a:xfrm>
            <a:off x="9483894" y="2242528"/>
            <a:ext cx="5639051" cy="7015772"/>
            <a:chOff x="0" y="0"/>
            <a:chExt cx="873637" cy="1086927"/>
          </a:xfrm>
        </p:grpSpPr>
        <p:sp>
          <p:nvSpPr>
            <p:cNvPr id="11" name="Freeform 11"/>
            <p:cNvSpPr/>
            <p:nvPr/>
          </p:nvSpPr>
          <p:spPr>
            <a:xfrm>
              <a:off x="0" y="0"/>
              <a:ext cx="873637" cy="1086927"/>
            </a:xfrm>
            <a:custGeom>
              <a:avLst/>
              <a:gdLst/>
              <a:ahLst/>
              <a:cxnLst/>
              <a:rect l="l" t="t" r="r" b="b"/>
              <a:pathLst>
                <a:path w="873637" h="1086927">
                  <a:moveTo>
                    <a:pt x="0" y="0"/>
                  </a:moveTo>
                  <a:lnTo>
                    <a:pt x="873637" y="0"/>
                  </a:lnTo>
                  <a:lnTo>
                    <a:pt x="873637" y="1086927"/>
                  </a:lnTo>
                  <a:lnTo>
                    <a:pt x="0" y="1086927"/>
                  </a:lnTo>
                  <a:close/>
                </a:path>
              </a:pathLst>
            </a:custGeom>
            <a:blipFill>
              <a:blip r:embed="rId4"/>
              <a:stretch>
                <a:fillRect l="-43194" r="-43194"/>
              </a:stretch>
            </a:blipFill>
          </p:spPr>
          <p:txBody>
            <a:bodyPr/>
            <a:lstStyle/>
            <a:p>
              <a:endParaRPr lang="en-US"/>
            </a:p>
          </p:txBody>
        </p:sp>
      </p:grpSp>
      <p:grpSp>
        <p:nvGrpSpPr>
          <p:cNvPr id="12" name="Group 12"/>
          <p:cNvGrpSpPr/>
          <p:nvPr/>
        </p:nvGrpSpPr>
        <p:grpSpPr>
          <a:xfrm>
            <a:off x="14631800" y="6602432"/>
            <a:ext cx="1543050" cy="3086100"/>
            <a:chOff x="0" y="0"/>
            <a:chExt cx="406400" cy="812800"/>
          </a:xfrm>
        </p:grpSpPr>
        <p:sp>
          <p:nvSpPr>
            <p:cNvPr id="13" name="Freeform 13"/>
            <p:cNvSpPr/>
            <p:nvPr/>
          </p:nvSpPr>
          <p:spPr>
            <a:xfrm>
              <a:off x="0" y="0"/>
              <a:ext cx="406400" cy="812800"/>
            </a:xfrm>
            <a:custGeom>
              <a:avLst/>
              <a:gdLst/>
              <a:ahLst/>
              <a:cxnLst/>
              <a:rect l="l" t="t" r="r" b="b"/>
              <a:pathLst>
                <a:path w="406400" h="812800">
                  <a:moveTo>
                    <a:pt x="0" y="0"/>
                  </a:moveTo>
                  <a:lnTo>
                    <a:pt x="406400" y="0"/>
                  </a:lnTo>
                  <a:lnTo>
                    <a:pt x="406400" y="812800"/>
                  </a:lnTo>
                  <a:lnTo>
                    <a:pt x="0" y="812800"/>
                  </a:lnTo>
                  <a:close/>
                </a:path>
              </a:pathLst>
            </a:custGeom>
            <a:solidFill>
              <a:srgbClr val="FABE05"/>
            </a:solidFill>
          </p:spPr>
          <p:txBody>
            <a:bodyPr/>
            <a:lstStyle/>
            <a:p>
              <a:endParaRPr lang="en-US"/>
            </a:p>
          </p:txBody>
        </p:sp>
        <p:sp>
          <p:nvSpPr>
            <p:cNvPr id="14" name="TextBox 14"/>
            <p:cNvSpPr txBox="1"/>
            <p:nvPr/>
          </p:nvSpPr>
          <p:spPr>
            <a:xfrm>
              <a:off x="0" y="-38100"/>
              <a:ext cx="406400" cy="8509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922378" y="4104664"/>
            <a:ext cx="7949051" cy="4995535"/>
          </a:xfrm>
          <a:prstGeom prst="rect">
            <a:avLst/>
          </a:prstGeom>
        </p:spPr>
        <p:txBody>
          <a:bodyPr lIns="0" tIns="0" rIns="0" bIns="0" rtlCol="0" anchor="t">
            <a:spAutoFit/>
          </a:bodyPr>
          <a:lstStyle/>
          <a:p>
            <a:pPr>
              <a:lnSpc>
                <a:spcPts val="4897"/>
              </a:lnSpc>
            </a:pPr>
            <a:r>
              <a:rPr lang="en-US" sz="3498" dirty="0">
                <a:solidFill>
                  <a:srgbClr val="FFFFFF"/>
                </a:solidFill>
                <a:latin typeface="Poppins"/>
                <a:ea typeface="Poppins"/>
                <a:cs typeface="Poppins"/>
                <a:sym typeface="Poppins"/>
              </a:rPr>
              <a:t>The Location column contains promotional text, not real geographic addresses.</a:t>
            </a:r>
          </a:p>
          <a:p>
            <a:pPr>
              <a:lnSpc>
                <a:spcPts val="4897"/>
              </a:lnSpc>
            </a:pPr>
            <a:r>
              <a:rPr lang="en-US" sz="3498" dirty="0">
                <a:solidFill>
                  <a:srgbClr val="FFFFFF"/>
                </a:solidFill>
                <a:latin typeface="Poppins"/>
                <a:ea typeface="Poppins"/>
                <a:cs typeface="Poppins"/>
                <a:sym typeface="Poppins"/>
              </a:rPr>
              <a:t>Because the text isn’t an actual location, geocoding tools</a:t>
            </a:r>
            <a:endParaRPr lang="ar-EG" sz="3498" dirty="0">
              <a:solidFill>
                <a:srgbClr val="FFFFFF"/>
              </a:solidFill>
              <a:latin typeface="Poppins"/>
              <a:ea typeface="Poppins"/>
              <a:cs typeface="Poppins"/>
              <a:sym typeface="Poppins"/>
            </a:endParaRPr>
          </a:p>
          <a:p>
            <a:pPr>
              <a:lnSpc>
                <a:spcPts val="4897"/>
              </a:lnSpc>
            </a:pPr>
            <a:r>
              <a:rPr lang="en-US" sz="3498" dirty="0">
                <a:solidFill>
                  <a:srgbClr val="FFFFFF"/>
                </a:solidFill>
                <a:latin typeface="Poppins"/>
                <a:ea typeface="Poppins"/>
                <a:cs typeface="Poppins"/>
                <a:sym typeface="Poppins"/>
              </a:rPr>
              <a:t>(like Geolocator) cannot detect cities or coordinates, so all geolocation attempts fail.</a:t>
            </a:r>
          </a:p>
        </p:txBody>
      </p:sp>
      <p:sp>
        <p:nvSpPr>
          <p:cNvPr id="20" name="TextBox 20"/>
          <p:cNvSpPr txBox="1"/>
          <p:nvPr/>
        </p:nvSpPr>
        <p:spPr>
          <a:xfrm>
            <a:off x="903038" y="2482771"/>
            <a:ext cx="7643182" cy="1241430"/>
          </a:xfrm>
          <a:prstGeom prst="rect">
            <a:avLst/>
          </a:prstGeom>
        </p:spPr>
        <p:txBody>
          <a:bodyPr lIns="0" tIns="0" rIns="0" bIns="0" rtlCol="0" anchor="t">
            <a:spAutoFit/>
          </a:bodyPr>
          <a:lstStyle/>
          <a:p>
            <a:pPr algn="l">
              <a:lnSpc>
                <a:spcPts val="10152"/>
              </a:lnSpc>
            </a:pPr>
            <a:r>
              <a:rPr lang="en-US" sz="7251" b="1" dirty="0">
                <a:solidFill>
                  <a:srgbClr val="FABE05"/>
                </a:solidFill>
                <a:latin typeface="Poppins Bold"/>
                <a:ea typeface="Poppins Bold"/>
                <a:cs typeface="Poppins Bold"/>
                <a:sym typeface="Poppins Bold"/>
              </a:rPr>
              <a:t>Problems</a:t>
            </a:r>
          </a:p>
        </p:txBody>
      </p:sp>
      <p:grpSp>
        <p:nvGrpSpPr>
          <p:cNvPr id="21" name="Group 6">
            <a:extLst>
              <a:ext uri="{FF2B5EF4-FFF2-40B4-BE49-F238E27FC236}">
                <a16:creationId xmlns:a16="http://schemas.microsoft.com/office/drawing/2014/main" id="{4E2C85CB-1D2C-E1E0-A395-6EC0B0EA6BF5}"/>
              </a:ext>
            </a:extLst>
          </p:cNvPr>
          <p:cNvGrpSpPr/>
          <p:nvPr/>
        </p:nvGrpSpPr>
        <p:grpSpPr>
          <a:xfrm>
            <a:off x="7942996" y="1083594"/>
            <a:ext cx="1540897" cy="582930"/>
            <a:chOff x="0" y="0"/>
            <a:chExt cx="405833" cy="153529"/>
          </a:xfrm>
        </p:grpSpPr>
        <p:sp>
          <p:nvSpPr>
            <p:cNvPr id="22" name="Freeform 7">
              <a:extLst>
                <a:ext uri="{FF2B5EF4-FFF2-40B4-BE49-F238E27FC236}">
                  <a16:creationId xmlns:a16="http://schemas.microsoft.com/office/drawing/2014/main" id="{072FECED-5604-16C3-10E0-6CF5E915B326}"/>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23" name="TextBox 8">
              <a:extLst>
                <a:ext uri="{FF2B5EF4-FFF2-40B4-BE49-F238E27FC236}">
                  <a16:creationId xmlns:a16="http://schemas.microsoft.com/office/drawing/2014/main" id="{75C40A3B-F67F-C661-1D9E-6DFB86F3A449}"/>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24" name="Freeform 9">
            <a:extLst>
              <a:ext uri="{FF2B5EF4-FFF2-40B4-BE49-F238E27FC236}">
                <a16:creationId xmlns:a16="http://schemas.microsoft.com/office/drawing/2014/main" id="{3D7D8948-3E79-F6A8-EAC5-33499DF2ED21}"/>
              </a:ext>
            </a:extLst>
          </p:cNvPr>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5" name="TextBox 12">
            <a:extLst>
              <a:ext uri="{FF2B5EF4-FFF2-40B4-BE49-F238E27FC236}">
                <a16:creationId xmlns:a16="http://schemas.microsoft.com/office/drawing/2014/main" id="{43277107-A199-48B8-C0E0-02C264F443D5}"/>
              </a:ext>
            </a:extLst>
          </p:cNvPr>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sp>
        <p:nvSpPr>
          <p:cNvPr id="26" name="TextBox 13">
            <a:extLst>
              <a:ext uri="{FF2B5EF4-FFF2-40B4-BE49-F238E27FC236}">
                <a16:creationId xmlns:a16="http://schemas.microsoft.com/office/drawing/2014/main" id="{4604E236-0EFA-DF74-F4DF-2CFBDE445BC2}"/>
              </a:ext>
            </a:extLst>
          </p:cNvPr>
          <p:cNvSpPr txBox="1"/>
          <p:nvPr/>
        </p:nvSpPr>
        <p:spPr>
          <a:xfrm>
            <a:off x="8162361" y="1109337"/>
            <a:ext cx="1185229" cy="489563"/>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27" name="TextBox 14">
            <a:extLst>
              <a:ext uri="{FF2B5EF4-FFF2-40B4-BE49-F238E27FC236}">
                <a16:creationId xmlns:a16="http://schemas.microsoft.com/office/drawing/2014/main" id="{9286581F-DCBE-F6B8-4100-E1407E6B723C}"/>
              </a:ext>
            </a:extLst>
          </p:cNvPr>
          <p:cNvSpPr txBox="1"/>
          <p:nvPr/>
        </p:nvSpPr>
        <p:spPr>
          <a:xfrm>
            <a:off x="9764931" y="1117409"/>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28" name="TextBox 15">
            <a:extLst>
              <a:ext uri="{FF2B5EF4-FFF2-40B4-BE49-F238E27FC236}">
                <a16:creationId xmlns:a16="http://schemas.microsoft.com/office/drawing/2014/main" id="{BE02AB8F-2A8A-1EEA-B321-8A42C47F3B3A}"/>
              </a:ext>
            </a:extLst>
          </p:cNvPr>
          <p:cNvSpPr txBox="1"/>
          <p:nvPr/>
        </p:nvSpPr>
        <p:spPr>
          <a:xfrm>
            <a:off x="14163590" y="108359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29" name="TextBox 28">
            <a:extLst>
              <a:ext uri="{FF2B5EF4-FFF2-40B4-BE49-F238E27FC236}">
                <a16:creationId xmlns:a16="http://schemas.microsoft.com/office/drawing/2014/main" id="{3D5DECDE-F5D7-669E-95F6-A5F2D6E85EF0}"/>
              </a:ext>
            </a:extLst>
          </p:cNvPr>
          <p:cNvSpPr txBox="1"/>
          <p:nvPr/>
        </p:nvSpPr>
        <p:spPr>
          <a:xfrm>
            <a:off x="12702164" y="1109478"/>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30" name="TextBox 14">
            <a:extLst>
              <a:ext uri="{FF2B5EF4-FFF2-40B4-BE49-F238E27FC236}">
                <a16:creationId xmlns:a16="http://schemas.microsoft.com/office/drawing/2014/main" id="{D7861DDD-7F3F-BE18-030B-30D7D86E9D04}"/>
              </a:ext>
            </a:extLst>
          </p:cNvPr>
          <p:cNvSpPr txBox="1"/>
          <p:nvPr/>
        </p:nvSpPr>
        <p:spPr>
          <a:xfrm>
            <a:off x="16172425" y="1097262"/>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7AEEF-41D1-5479-965B-41B18212D233}"/>
            </a:ext>
          </a:extLst>
        </p:cNvPr>
        <p:cNvGrpSpPr/>
        <p:nvPr/>
      </p:nvGrpSpPr>
      <p:grpSpPr>
        <a:xfrm>
          <a:off x="0" y="0"/>
          <a:ext cx="0" cy="0"/>
          <a:chOff x="0" y="0"/>
          <a:chExt cx="0" cy="0"/>
        </a:xfrm>
      </p:grpSpPr>
      <p:grpSp>
        <p:nvGrpSpPr>
          <p:cNvPr id="73" name="Group 12">
            <a:extLst>
              <a:ext uri="{FF2B5EF4-FFF2-40B4-BE49-F238E27FC236}">
                <a16:creationId xmlns:a16="http://schemas.microsoft.com/office/drawing/2014/main" id="{8996DD62-D9AD-9508-2FC7-48B069F679BD}"/>
              </a:ext>
            </a:extLst>
          </p:cNvPr>
          <p:cNvGrpSpPr/>
          <p:nvPr/>
        </p:nvGrpSpPr>
        <p:grpSpPr>
          <a:xfrm>
            <a:off x="10701850" y="8424451"/>
            <a:ext cx="1510211" cy="1467789"/>
            <a:chOff x="0" y="0"/>
            <a:chExt cx="278710" cy="278710"/>
          </a:xfrm>
        </p:grpSpPr>
        <p:sp>
          <p:nvSpPr>
            <p:cNvPr id="74" name="Freeform 13">
              <a:extLst>
                <a:ext uri="{FF2B5EF4-FFF2-40B4-BE49-F238E27FC236}">
                  <a16:creationId xmlns:a16="http://schemas.microsoft.com/office/drawing/2014/main" id="{060FF7BF-3BF3-F2B8-355E-7E35E842360E}"/>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75" name="TextBox 14">
              <a:extLst>
                <a:ext uri="{FF2B5EF4-FFF2-40B4-BE49-F238E27FC236}">
                  <a16:creationId xmlns:a16="http://schemas.microsoft.com/office/drawing/2014/main" id="{1AAC00F2-897E-D311-B743-EE8BFFEE6A5C}"/>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grpSp>
        <p:nvGrpSpPr>
          <p:cNvPr id="2" name="Group 2">
            <a:extLst>
              <a:ext uri="{FF2B5EF4-FFF2-40B4-BE49-F238E27FC236}">
                <a16:creationId xmlns:a16="http://schemas.microsoft.com/office/drawing/2014/main" id="{9569B396-8E91-3378-645D-99481F09C838}"/>
              </a:ext>
            </a:extLst>
          </p:cNvPr>
          <p:cNvGrpSpPr/>
          <p:nvPr/>
        </p:nvGrpSpPr>
        <p:grpSpPr>
          <a:xfrm>
            <a:off x="-755653" y="-165081"/>
            <a:ext cx="19953457" cy="3230761"/>
            <a:chOff x="-40601" y="-38100"/>
            <a:chExt cx="5255231" cy="850900"/>
          </a:xfrm>
        </p:grpSpPr>
        <p:sp>
          <p:nvSpPr>
            <p:cNvPr id="3" name="Freeform 3">
              <a:extLst>
                <a:ext uri="{FF2B5EF4-FFF2-40B4-BE49-F238E27FC236}">
                  <a16:creationId xmlns:a16="http://schemas.microsoft.com/office/drawing/2014/main" id="{62DCAE95-56A5-FCBE-79D8-4B17AD7D28AE}"/>
                </a:ext>
              </a:extLst>
            </p:cNvPr>
            <p:cNvSpPr/>
            <p:nvPr/>
          </p:nvSpPr>
          <p:spPr>
            <a:xfrm>
              <a:off x="-40601" y="-4602"/>
              <a:ext cx="5214631" cy="812800"/>
            </a:xfrm>
            <a:custGeom>
              <a:avLst/>
              <a:gdLst/>
              <a:ahLst/>
              <a:cxnLst/>
              <a:rect l="l" t="t" r="r" b="b"/>
              <a:pathLst>
                <a:path w="5214631" h="812800">
                  <a:moveTo>
                    <a:pt x="0" y="0"/>
                  </a:moveTo>
                  <a:lnTo>
                    <a:pt x="5214631" y="0"/>
                  </a:lnTo>
                  <a:lnTo>
                    <a:pt x="5214631" y="812800"/>
                  </a:lnTo>
                  <a:lnTo>
                    <a:pt x="0" y="812800"/>
                  </a:lnTo>
                  <a:close/>
                </a:path>
              </a:pathLst>
            </a:custGeom>
            <a:solidFill>
              <a:srgbClr val="000000"/>
            </a:solidFill>
          </p:spPr>
          <p:txBody>
            <a:bodyPr/>
            <a:lstStyle/>
            <a:p>
              <a:endParaRPr lang="en-US"/>
            </a:p>
          </p:txBody>
        </p:sp>
        <p:sp>
          <p:nvSpPr>
            <p:cNvPr id="4" name="TextBox 4">
              <a:extLst>
                <a:ext uri="{FF2B5EF4-FFF2-40B4-BE49-F238E27FC236}">
                  <a16:creationId xmlns:a16="http://schemas.microsoft.com/office/drawing/2014/main" id="{EE3E9556-1FA7-D85E-FFAC-0AC3206EC112}"/>
                </a:ext>
              </a:extLst>
            </p:cNvPr>
            <p:cNvSpPr txBox="1"/>
            <p:nvPr/>
          </p:nvSpPr>
          <p:spPr>
            <a:xfrm>
              <a:off x="0" y="-38100"/>
              <a:ext cx="5214630" cy="850900"/>
            </a:xfrm>
            <a:prstGeom prst="rect">
              <a:avLst/>
            </a:prstGeom>
          </p:spPr>
          <p:txBody>
            <a:bodyPr lIns="50800" tIns="50800" rIns="50800" bIns="50800" rtlCol="0" anchor="ctr"/>
            <a:lstStyle/>
            <a:p>
              <a:pPr algn="ctr">
                <a:lnSpc>
                  <a:spcPts val="2659"/>
                </a:lnSpc>
              </a:pPr>
              <a:endParaRPr/>
            </a:p>
          </p:txBody>
        </p:sp>
      </p:grpSp>
      <p:grpSp>
        <p:nvGrpSpPr>
          <p:cNvPr id="5" name="Group 5">
            <a:extLst>
              <a:ext uri="{FF2B5EF4-FFF2-40B4-BE49-F238E27FC236}">
                <a16:creationId xmlns:a16="http://schemas.microsoft.com/office/drawing/2014/main" id="{584AF605-5382-444A-3FD8-267DD3FBC409}"/>
              </a:ext>
            </a:extLst>
          </p:cNvPr>
          <p:cNvGrpSpPr/>
          <p:nvPr/>
        </p:nvGrpSpPr>
        <p:grpSpPr>
          <a:xfrm>
            <a:off x="3924605" y="2081929"/>
            <a:ext cx="10438790" cy="1960798"/>
            <a:chOff x="0" y="0"/>
            <a:chExt cx="2988430" cy="561340"/>
          </a:xfrm>
        </p:grpSpPr>
        <p:sp>
          <p:nvSpPr>
            <p:cNvPr id="6" name="Freeform 6">
              <a:extLst>
                <a:ext uri="{FF2B5EF4-FFF2-40B4-BE49-F238E27FC236}">
                  <a16:creationId xmlns:a16="http://schemas.microsoft.com/office/drawing/2014/main" id="{D71C1636-1FDE-8EA7-1219-2EDD0196893F}"/>
                </a:ext>
              </a:extLst>
            </p:cNvPr>
            <p:cNvSpPr/>
            <p:nvPr/>
          </p:nvSpPr>
          <p:spPr>
            <a:xfrm>
              <a:off x="0" y="0"/>
              <a:ext cx="2988429" cy="561340"/>
            </a:xfrm>
            <a:custGeom>
              <a:avLst/>
              <a:gdLst/>
              <a:ahLst/>
              <a:cxnLst/>
              <a:rect l="l" t="t" r="r" b="b"/>
              <a:pathLst>
                <a:path w="2988429" h="561340">
                  <a:moveTo>
                    <a:pt x="37824" y="0"/>
                  </a:moveTo>
                  <a:lnTo>
                    <a:pt x="2950605" y="0"/>
                  </a:lnTo>
                  <a:cubicBezTo>
                    <a:pt x="2960637" y="0"/>
                    <a:pt x="2970258" y="3985"/>
                    <a:pt x="2977351" y="11078"/>
                  </a:cubicBezTo>
                  <a:cubicBezTo>
                    <a:pt x="2984444" y="18172"/>
                    <a:pt x="2988429" y="27793"/>
                    <a:pt x="2988429" y="37824"/>
                  </a:cubicBezTo>
                  <a:lnTo>
                    <a:pt x="2988429" y="523516"/>
                  </a:lnTo>
                  <a:cubicBezTo>
                    <a:pt x="2988429" y="544405"/>
                    <a:pt x="2971495" y="561340"/>
                    <a:pt x="2950605" y="561340"/>
                  </a:cubicBezTo>
                  <a:lnTo>
                    <a:pt x="37824" y="561340"/>
                  </a:lnTo>
                  <a:cubicBezTo>
                    <a:pt x="16934" y="561340"/>
                    <a:pt x="0" y="544405"/>
                    <a:pt x="0" y="523516"/>
                  </a:cubicBezTo>
                  <a:lnTo>
                    <a:pt x="0" y="37824"/>
                  </a:lnTo>
                  <a:cubicBezTo>
                    <a:pt x="0" y="16934"/>
                    <a:pt x="16934" y="0"/>
                    <a:pt x="37824" y="0"/>
                  </a:cubicBezTo>
                  <a:close/>
                </a:path>
              </a:pathLst>
            </a:custGeom>
            <a:solidFill>
              <a:srgbClr val="FABE05"/>
            </a:solidFill>
          </p:spPr>
          <p:txBody>
            <a:bodyPr/>
            <a:lstStyle/>
            <a:p>
              <a:endParaRPr lang="en-US"/>
            </a:p>
          </p:txBody>
        </p:sp>
        <p:sp>
          <p:nvSpPr>
            <p:cNvPr id="7" name="TextBox 7">
              <a:extLst>
                <a:ext uri="{FF2B5EF4-FFF2-40B4-BE49-F238E27FC236}">
                  <a16:creationId xmlns:a16="http://schemas.microsoft.com/office/drawing/2014/main" id="{06720C3B-589D-8C9D-167C-4A87ED7BE31B}"/>
                </a:ext>
              </a:extLst>
            </p:cNvPr>
            <p:cNvSpPr txBox="1"/>
            <p:nvPr/>
          </p:nvSpPr>
          <p:spPr>
            <a:xfrm>
              <a:off x="0" y="-38100"/>
              <a:ext cx="2988430" cy="599440"/>
            </a:xfrm>
            <a:prstGeom prst="rect">
              <a:avLst/>
            </a:prstGeom>
          </p:spPr>
          <p:txBody>
            <a:bodyPr lIns="46735" tIns="46735" rIns="46735" bIns="46735" rtlCol="0" anchor="ctr"/>
            <a:lstStyle/>
            <a:p>
              <a:pPr algn="ctr">
                <a:lnSpc>
                  <a:spcPts val="2659"/>
                </a:lnSpc>
              </a:pPr>
              <a:endParaRPr/>
            </a:p>
          </p:txBody>
        </p:sp>
      </p:grpSp>
      <p:grpSp>
        <p:nvGrpSpPr>
          <p:cNvPr id="12" name="Group 12">
            <a:extLst>
              <a:ext uri="{FF2B5EF4-FFF2-40B4-BE49-F238E27FC236}">
                <a16:creationId xmlns:a16="http://schemas.microsoft.com/office/drawing/2014/main" id="{7BFC301F-3E63-6C33-8919-3A2BA9119358}"/>
              </a:ext>
            </a:extLst>
          </p:cNvPr>
          <p:cNvGrpSpPr/>
          <p:nvPr/>
        </p:nvGrpSpPr>
        <p:grpSpPr>
          <a:xfrm>
            <a:off x="1952159" y="4473735"/>
            <a:ext cx="1510211" cy="1467789"/>
            <a:chOff x="0" y="0"/>
            <a:chExt cx="278710" cy="278710"/>
          </a:xfrm>
        </p:grpSpPr>
        <p:sp>
          <p:nvSpPr>
            <p:cNvPr id="13" name="Freeform 13">
              <a:extLst>
                <a:ext uri="{FF2B5EF4-FFF2-40B4-BE49-F238E27FC236}">
                  <a16:creationId xmlns:a16="http://schemas.microsoft.com/office/drawing/2014/main" id="{03A4DDCC-0041-AE72-6826-378F9D04E59B}"/>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dirty="0"/>
            </a:p>
          </p:txBody>
        </p:sp>
        <p:sp>
          <p:nvSpPr>
            <p:cNvPr id="14" name="TextBox 14">
              <a:extLst>
                <a:ext uri="{FF2B5EF4-FFF2-40B4-BE49-F238E27FC236}">
                  <a16:creationId xmlns:a16="http://schemas.microsoft.com/office/drawing/2014/main" id="{3D9F4748-492C-DF75-D793-46B0D5C1EDEB}"/>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36" name="Freeform 36">
            <a:extLst>
              <a:ext uri="{FF2B5EF4-FFF2-40B4-BE49-F238E27FC236}">
                <a16:creationId xmlns:a16="http://schemas.microsoft.com/office/drawing/2014/main" id="{ED371D6A-7305-4F5B-843C-4FC46806CC8F}"/>
              </a:ext>
            </a:extLst>
          </p:cNvPr>
          <p:cNvSpPr/>
          <p:nvPr/>
        </p:nvSpPr>
        <p:spPr>
          <a:xfrm>
            <a:off x="13352057" y="4541846"/>
            <a:ext cx="9340127" cy="7822684"/>
          </a:xfrm>
          <a:custGeom>
            <a:avLst/>
            <a:gdLst/>
            <a:ahLst/>
            <a:cxnLst/>
            <a:rect l="l" t="t" r="r" b="b"/>
            <a:pathLst>
              <a:path w="9340127" h="7822684">
                <a:moveTo>
                  <a:pt x="0" y="0"/>
                </a:moveTo>
                <a:lnTo>
                  <a:pt x="9340127" y="0"/>
                </a:lnTo>
                <a:lnTo>
                  <a:pt x="9340127" y="7822684"/>
                </a:lnTo>
                <a:lnTo>
                  <a:pt x="0" y="78226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7" name="TextBox 37">
            <a:extLst>
              <a:ext uri="{FF2B5EF4-FFF2-40B4-BE49-F238E27FC236}">
                <a16:creationId xmlns:a16="http://schemas.microsoft.com/office/drawing/2014/main" id="{3A7DE4BD-A54C-4531-BF1E-891F65BBEF6D}"/>
              </a:ext>
            </a:extLst>
          </p:cNvPr>
          <p:cNvSpPr txBox="1"/>
          <p:nvPr/>
        </p:nvSpPr>
        <p:spPr>
          <a:xfrm>
            <a:off x="7189620" y="2370253"/>
            <a:ext cx="3841049" cy="1241430"/>
          </a:xfrm>
          <a:prstGeom prst="rect">
            <a:avLst/>
          </a:prstGeom>
        </p:spPr>
        <p:txBody>
          <a:bodyPr wrap="square" lIns="0" tIns="0" rIns="0" bIns="0" rtlCol="0" anchor="t">
            <a:spAutoFit/>
          </a:bodyPr>
          <a:lstStyle/>
          <a:p>
            <a:pPr algn="ctr">
              <a:lnSpc>
                <a:spcPts val="10152"/>
              </a:lnSpc>
            </a:pPr>
            <a:r>
              <a:rPr lang="en-US" sz="7251" b="1" dirty="0">
                <a:solidFill>
                  <a:srgbClr val="000000"/>
                </a:solidFill>
                <a:latin typeface="Poppins Bold"/>
                <a:ea typeface="Poppins Bold"/>
                <a:cs typeface="Poppins Bold"/>
                <a:sym typeface="Poppins Bold"/>
              </a:rPr>
              <a:t>KPIs</a:t>
            </a:r>
          </a:p>
        </p:txBody>
      </p:sp>
      <p:sp>
        <p:nvSpPr>
          <p:cNvPr id="40" name="TextBox 40">
            <a:extLst>
              <a:ext uri="{FF2B5EF4-FFF2-40B4-BE49-F238E27FC236}">
                <a16:creationId xmlns:a16="http://schemas.microsoft.com/office/drawing/2014/main" id="{D86A483C-8192-C2AB-B2A5-72DC733D9053}"/>
              </a:ext>
            </a:extLst>
          </p:cNvPr>
          <p:cNvSpPr txBox="1"/>
          <p:nvPr/>
        </p:nvSpPr>
        <p:spPr>
          <a:xfrm>
            <a:off x="12245399" y="1038218"/>
            <a:ext cx="2117996" cy="489596"/>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About us</a:t>
            </a:r>
          </a:p>
        </p:txBody>
      </p:sp>
      <p:sp>
        <p:nvSpPr>
          <p:cNvPr id="42" name="TextBox 42">
            <a:extLst>
              <a:ext uri="{FF2B5EF4-FFF2-40B4-BE49-F238E27FC236}">
                <a16:creationId xmlns:a16="http://schemas.microsoft.com/office/drawing/2014/main" id="{5CA51265-A91B-4BCA-3C59-F506EDD21BD8}"/>
              </a:ext>
            </a:extLst>
          </p:cNvPr>
          <p:cNvSpPr txBox="1"/>
          <p:nvPr/>
        </p:nvSpPr>
        <p:spPr>
          <a:xfrm>
            <a:off x="1952159" y="4821796"/>
            <a:ext cx="1465919" cy="707310"/>
          </a:xfrm>
          <a:prstGeom prst="rect">
            <a:avLst/>
          </a:prstGeom>
        </p:spPr>
        <p:txBody>
          <a:bodyPr wrap="square" lIns="0" tIns="0" rIns="0" bIns="0" rtlCol="0" anchor="t">
            <a:spAutoFit/>
          </a:bodyPr>
          <a:lstStyle/>
          <a:p>
            <a:pPr algn="ctr">
              <a:lnSpc>
                <a:spcPts val="6107"/>
              </a:lnSpc>
            </a:pPr>
            <a:r>
              <a:rPr lang="en-US" sz="4000" b="1" dirty="0">
                <a:solidFill>
                  <a:srgbClr val="000000"/>
                </a:solidFill>
                <a:latin typeface="Inter Bold"/>
                <a:ea typeface="Inter Bold"/>
                <a:cs typeface="Inter Bold"/>
                <a:sym typeface="Inter Bold"/>
              </a:rPr>
              <a:t>18.3K</a:t>
            </a:r>
            <a:endParaRPr lang="en-US" sz="4362" b="1" dirty="0">
              <a:solidFill>
                <a:srgbClr val="000000"/>
              </a:solidFill>
              <a:latin typeface="Inter Bold"/>
              <a:ea typeface="Inter Bold"/>
              <a:cs typeface="Inter Bold"/>
              <a:sym typeface="Inter Bold"/>
            </a:endParaRPr>
          </a:p>
        </p:txBody>
      </p:sp>
      <p:sp>
        <p:nvSpPr>
          <p:cNvPr id="43" name="TextBox 43">
            <a:extLst>
              <a:ext uri="{FF2B5EF4-FFF2-40B4-BE49-F238E27FC236}">
                <a16:creationId xmlns:a16="http://schemas.microsoft.com/office/drawing/2014/main" id="{AF392C61-B7E4-0D26-5198-9935851FFC4B}"/>
              </a:ext>
            </a:extLst>
          </p:cNvPr>
          <p:cNvSpPr txBox="1"/>
          <p:nvPr/>
        </p:nvSpPr>
        <p:spPr>
          <a:xfrm>
            <a:off x="3659232" y="5072771"/>
            <a:ext cx="3331297"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Total Units</a:t>
            </a:r>
          </a:p>
        </p:txBody>
      </p:sp>
      <p:grpSp>
        <p:nvGrpSpPr>
          <p:cNvPr id="58" name="Group 6">
            <a:extLst>
              <a:ext uri="{FF2B5EF4-FFF2-40B4-BE49-F238E27FC236}">
                <a16:creationId xmlns:a16="http://schemas.microsoft.com/office/drawing/2014/main" id="{CC184692-9320-2F04-DDEC-01AA7B410BB7}"/>
              </a:ext>
            </a:extLst>
          </p:cNvPr>
          <p:cNvGrpSpPr/>
          <p:nvPr/>
        </p:nvGrpSpPr>
        <p:grpSpPr>
          <a:xfrm>
            <a:off x="9441601" y="1054542"/>
            <a:ext cx="2803798" cy="582930"/>
            <a:chOff x="0" y="0"/>
            <a:chExt cx="405833" cy="153529"/>
          </a:xfrm>
        </p:grpSpPr>
        <p:sp>
          <p:nvSpPr>
            <p:cNvPr id="59" name="Freeform 7">
              <a:extLst>
                <a:ext uri="{FF2B5EF4-FFF2-40B4-BE49-F238E27FC236}">
                  <a16:creationId xmlns:a16="http://schemas.microsoft.com/office/drawing/2014/main" id="{EBA221E9-FF9F-7735-ADE0-353F1AD7E233}"/>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60" name="TextBox 8">
              <a:extLst>
                <a:ext uri="{FF2B5EF4-FFF2-40B4-BE49-F238E27FC236}">
                  <a16:creationId xmlns:a16="http://schemas.microsoft.com/office/drawing/2014/main" id="{AAB7AE8D-221E-347B-AE1D-ED8D520A2993}"/>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61" name="TextBox 13">
            <a:extLst>
              <a:ext uri="{FF2B5EF4-FFF2-40B4-BE49-F238E27FC236}">
                <a16:creationId xmlns:a16="http://schemas.microsoft.com/office/drawing/2014/main" id="{AB3EA9B5-249E-BA75-9FF6-D4C9A84DE9F8}"/>
              </a:ext>
            </a:extLst>
          </p:cNvPr>
          <p:cNvSpPr txBox="1"/>
          <p:nvPr/>
        </p:nvSpPr>
        <p:spPr>
          <a:xfrm>
            <a:off x="7830125" y="1097262"/>
            <a:ext cx="1280020" cy="489563"/>
          </a:xfrm>
          <a:prstGeom prst="rect">
            <a:avLst/>
          </a:prstGeom>
        </p:spPr>
        <p:txBody>
          <a:bodyPr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Home</a:t>
            </a:r>
          </a:p>
        </p:txBody>
      </p:sp>
      <p:sp>
        <p:nvSpPr>
          <p:cNvPr id="62" name="TextBox 14">
            <a:extLst>
              <a:ext uri="{FF2B5EF4-FFF2-40B4-BE49-F238E27FC236}">
                <a16:creationId xmlns:a16="http://schemas.microsoft.com/office/drawing/2014/main" id="{B9512857-DFC6-821E-AAFE-F0C685612F65}"/>
              </a:ext>
            </a:extLst>
          </p:cNvPr>
          <p:cNvSpPr txBox="1"/>
          <p:nvPr/>
        </p:nvSpPr>
        <p:spPr>
          <a:xfrm>
            <a:off x="9595754" y="1067515"/>
            <a:ext cx="2533755"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Data Overview</a:t>
            </a:r>
          </a:p>
        </p:txBody>
      </p:sp>
      <p:sp>
        <p:nvSpPr>
          <p:cNvPr id="63" name="TextBox 15">
            <a:extLst>
              <a:ext uri="{FF2B5EF4-FFF2-40B4-BE49-F238E27FC236}">
                <a16:creationId xmlns:a16="http://schemas.microsoft.com/office/drawing/2014/main" id="{975B696C-A70A-57E0-7FCA-80F661AAD20F}"/>
              </a:ext>
            </a:extLst>
          </p:cNvPr>
          <p:cNvSpPr txBox="1"/>
          <p:nvPr/>
        </p:nvSpPr>
        <p:spPr>
          <a:xfrm>
            <a:off x="14097000" y="1085614"/>
            <a:ext cx="1540897" cy="472181"/>
          </a:xfrm>
          <a:prstGeom prst="rect">
            <a:avLst/>
          </a:prstGeom>
        </p:spPr>
        <p:txBody>
          <a:bodyPr wrap="square" lIns="0" tIns="0" rIns="0" bIns="0" rtlCol="0" anchor="t">
            <a:spAutoFit/>
          </a:bodyPr>
          <a:lstStyle/>
          <a:p>
            <a:pPr>
              <a:lnSpc>
                <a:spcPts val="3991"/>
              </a:lnSpc>
            </a:pPr>
            <a:r>
              <a:rPr lang="en-US" sz="2850" b="1" dirty="0">
                <a:solidFill>
                  <a:schemeClr val="bg1"/>
                </a:solidFill>
                <a:latin typeface="Inter Medium"/>
                <a:ea typeface="Inter Medium"/>
                <a:cs typeface="Inter Medium"/>
                <a:sym typeface="Inter Medium"/>
              </a:rPr>
              <a:t>Location</a:t>
            </a:r>
          </a:p>
        </p:txBody>
      </p:sp>
      <p:sp>
        <p:nvSpPr>
          <p:cNvPr id="64" name="TextBox 63">
            <a:extLst>
              <a:ext uri="{FF2B5EF4-FFF2-40B4-BE49-F238E27FC236}">
                <a16:creationId xmlns:a16="http://schemas.microsoft.com/office/drawing/2014/main" id="{47659211-A9FB-7380-4915-62E5BDB6F7B1}"/>
              </a:ext>
            </a:extLst>
          </p:cNvPr>
          <p:cNvSpPr txBox="1"/>
          <p:nvPr/>
        </p:nvSpPr>
        <p:spPr>
          <a:xfrm>
            <a:off x="12617576" y="1097229"/>
            <a:ext cx="991357" cy="489596"/>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Type</a:t>
            </a:r>
          </a:p>
        </p:txBody>
      </p:sp>
      <p:sp>
        <p:nvSpPr>
          <p:cNvPr id="65" name="TextBox 14">
            <a:extLst>
              <a:ext uri="{FF2B5EF4-FFF2-40B4-BE49-F238E27FC236}">
                <a16:creationId xmlns:a16="http://schemas.microsoft.com/office/drawing/2014/main" id="{A25D5C3C-D2AB-6D07-F9FE-5C73D767B5C9}"/>
              </a:ext>
            </a:extLst>
          </p:cNvPr>
          <p:cNvSpPr txBox="1"/>
          <p:nvPr/>
        </p:nvSpPr>
        <p:spPr>
          <a:xfrm>
            <a:off x="16125965" y="1126894"/>
            <a:ext cx="1540898"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Delivery</a:t>
            </a:r>
          </a:p>
        </p:txBody>
      </p:sp>
      <p:sp>
        <p:nvSpPr>
          <p:cNvPr id="81" name="Freeform 9">
            <a:extLst>
              <a:ext uri="{FF2B5EF4-FFF2-40B4-BE49-F238E27FC236}">
                <a16:creationId xmlns:a16="http://schemas.microsoft.com/office/drawing/2014/main" id="{28288117-9EE3-45D7-93CC-2FDDA0707D39}"/>
              </a:ext>
            </a:extLst>
          </p:cNvPr>
          <p:cNvSpPr/>
          <p:nvPr/>
        </p:nvSpPr>
        <p:spPr>
          <a:xfrm>
            <a:off x="832137" y="1001898"/>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2" name="TextBox 12">
            <a:extLst>
              <a:ext uri="{FF2B5EF4-FFF2-40B4-BE49-F238E27FC236}">
                <a16:creationId xmlns:a16="http://schemas.microsoft.com/office/drawing/2014/main" id="{864834D6-9112-9D27-B521-3B703D8A2C12}"/>
              </a:ext>
            </a:extLst>
          </p:cNvPr>
          <p:cNvSpPr txBox="1"/>
          <p:nvPr/>
        </p:nvSpPr>
        <p:spPr>
          <a:xfrm>
            <a:off x="1575203" y="1105936"/>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8" name="Group 12">
            <a:extLst>
              <a:ext uri="{FF2B5EF4-FFF2-40B4-BE49-F238E27FC236}">
                <a16:creationId xmlns:a16="http://schemas.microsoft.com/office/drawing/2014/main" id="{F528B8AC-5A29-4F74-EF7C-DA681C03B318}"/>
              </a:ext>
            </a:extLst>
          </p:cNvPr>
          <p:cNvGrpSpPr/>
          <p:nvPr/>
        </p:nvGrpSpPr>
        <p:grpSpPr>
          <a:xfrm>
            <a:off x="1930013" y="6344856"/>
            <a:ext cx="1510211" cy="1467789"/>
            <a:chOff x="0" y="0"/>
            <a:chExt cx="278710" cy="278710"/>
          </a:xfrm>
        </p:grpSpPr>
        <p:sp>
          <p:nvSpPr>
            <p:cNvPr id="9" name="Freeform 13">
              <a:extLst>
                <a:ext uri="{FF2B5EF4-FFF2-40B4-BE49-F238E27FC236}">
                  <a16:creationId xmlns:a16="http://schemas.microsoft.com/office/drawing/2014/main" id="{B10508CA-B316-A6CC-EA19-30526D569EDE}"/>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10" name="TextBox 14">
              <a:extLst>
                <a:ext uri="{FF2B5EF4-FFF2-40B4-BE49-F238E27FC236}">
                  <a16:creationId xmlns:a16="http://schemas.microsoft.com/office/drawing/2014/main" id="{B51D48E8-FED9-90BD-AA96-6CBBCD1ED44F}"/>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11" name="TextBox 42">
            <a:extLst>
              <a:ext uri="{FF2B5EF4-FFF2-40B4-BE49-F238E27FC236}">
                <a16:creationId xmlns:a16="http://schemas.microsoft.com/office/drawing/2014/main" id="{39EDDB57-6290-9818-AD0E-F232AB9B97E4}"/>
              </a:ext>
            </a:extLst>
          </p:cNvPr>
          <p:cNvSpPr txBox="1"/>
          <p:nvPr/>
        </p:nvSpPr>
        <p:spPr>
          <a:xfrm>
            <a:off x="1820508" y="6670281"/>
            <a:ext cx="1707073" cy="707310"/>
          </a:xfrm>
          <a:prstGeom prst="rect">
            <a:avLst/>
          </a:prstGeom>
        </p:spPr>
        <p:txBody>
          <a:bodyPr wrap="square" lIns="0" tIns="0" rIns="0" bIns="0" rtlCol="0" anchor="t">
            <a:spAutoFit/>
          </a:bodyPr>
          <a:lstStyle/>
          <a:p>
            <a:pPr algn="ctr">
              <a:lnSpc>
                <a:spcPts val="6107"/>
              </a:lnSpc>
            </a:pPr>
            <a:r>
              <a:rPr lang="en-US" sz="3600" b="1" dirty="0">
                <a:solidFill>
                  <a:srgbClr val="000000"/>
                </a:solidFill>
                <a:latin typeface="Inter Bold"/>
                <a:ea typeface="Inter Bold"/>
                <a:cs typeface="Inter Bold"/>
                <a:sym typeface="Inter Bold"/>
              </a:rPr>
              <a:t>16.5M</a:t>
            </a:r>
            <a:endParaRPr lang="en-US" sz="4362" b="1" dirty="0">
              <a:solidFill>
                <a:srgbClr val="000000"/>
              </a:solidFill>
              <a:latin typeface="Inter Bold"/>
              <a:ea typeface="Inter Bold"/>
              <a:cs typeface="Inter Bold"/>
              <a:sym typeface="Inter Bold"/>
            </a:endParaRPr>
          </a:p>
        </p:txBody>
      </p:sp>
      <p:sp>
        <p:nvSpPr>
          <p:cNvPr id="21" name="TextBox 43">
            <a:extLst>
              <a:ext uri="{FF2B5EF4-FFF2-40B4-BE49-F238E27FC236}">
                <a16:creationId xmlns:a16="http://schemas.microsoft.com/office/drawing/2014/main" id="{967C8B6D-DDC3-74E8-F3B3-B1CAECCAC4D7}"/>
              </a:ext>
            </a:extLst>
          </p:cNvPr>
          <p:cNvSpPr txBox="1"/>
          <p:nvPr/>
        </p:nvSpPr>
        <p:spPr>
          <a:xfrm>
            <a:off x="3683044" y="8872949"/>
            <a:ext cx="4878877" cy="420756"/>
          </a:xfrm>
          <a:prstGeom prst="rect">
            <a:avLst/>
          </a:prstGeom>
        </p:spPr>
        <p:txBody>
          <a:bodyPr wrap="square"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Average price per sqm</a:t>
            </a:r>
          </a:p>
        </p:txBody>
      </p:sp>
      <p:grpSp>
        <p:nvGrpSpPr>
          <p:cNvPr id="22" name="Group 12">
            <a:extLst>
              <a:ext uri="{FF2B5EF4-FFF2-40B4-BE49-F238E27FC236}">
                <a16:creationId xmlns:a16="http://schemas.microsoft.com/office/drawing/2014/main" id="{506E167B-D06D-F655-2656-797D7120E6C8}"/>
              </a:ext>
            </a:extLst>
          </p:cNvPr>
          <p:cNvGrpSpPr/>
          <p:nvPr/>
        </p:nvGrpSpPr>
        <p:grpSpPr>
          <a:xfrm>
            <a:off x="1918938" y="8286156"/>
            <a:ext cx="1510211" cy="1467789"/>
            <a:chOff x="0" y="0"/>
            <a:chExt cx="278710" cy="278710"/>
          </a:xfrm>
        </p:grpSpPr>
        <p:sp>
          <p:nvSpPr>
            <p:cNvPr id="23" name="Freeform 13">
              <a:extLst>
                <a:ext uri="{FF2B5EF4-FFF2-40B4-BE49-F238E27FC236}">
                  <a16:creationId xmlns:a16="http://schemas.microsoft.com/office/drawing/2014/main" id="{66E19CB0-361B-7756-6DED-F9E3D0DD6145}"/>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27" name="TextBox 14">
              <a:extLst>
                <a:ext uri="{FF2B5EF4-FFF2-40B4-BE49-F238E27FC236}">
                  <a16:creationId xmlns:a16="http://schemas.microsoft.com/office/drawing/2014/main" id="{1BCD8232-DD63-686F-0816-FF64871B1873}"/>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28" name="TextBox 42">
            <a:extLst>
              <a:ext uri="{FF2B5EF4-FFF2-40B4-BE49-F238E27FC236}">
                <a16:creationId xmlns:a16="http://schemas.microsoft.com/office/drawing/2014/main" id="{BF2930B6-5E02-5078-C71E-3B39F2C9F854}"/>
              </a:ext>
            </a:extLst>
          </p:cNvPr>
          <p:cNvSpPr txBox="1"/>
          <p:nvPr/>
        </p:nvSpPr>
        <p:spPr>
          <a:xfrm>
            <a:off x="1918938" y="8666395"/>
            <a:ext cx="1465919" cy="707310"/>
          </a:xfrm>
          <a:prstGeom prst="rect">
            <a:avLst/>
          </a:prstGeom>
        </p:spPr>
        <p:txBody>
          <a:bodyPr wrap="square" lIns="0" tIns="0" rIns="0" bIns="0" rtlCol="0" anchor="t">
            <a:spAutoFit/>
          </a:bodyPr>
          <a:lstStyle/>
          <a:p>
            <a:pPr algn="ctr">
              <a:lnSpc>
                <a:spcPts val="6107"/>
              </a:lnSpc>
            </a:pPr>
            <a:r>
              <a:rPr lang="en-US" sz="4000" b="1" dirty="0">
                <a:solidFill>
                  <a:srgbClr val="000000"/>
                </a:solidFill>
                <a:latin typeface="Inter Bold"/>
                <a:ea typeface="Inter Bold"/>
                <a:cs typeface="Inter Bold"/>
                <a:sym typeface="Inter Bold"/>
              </a:rPr>
              <a:t>76.2K</a:t>
            </a:r>
            <a:endParaRPr lang="en-US" sz="4362" b="1" dirty="0">
              <a:solidFill>
                <a:srgbClr val="000000"/>
              </a:solidFill>
              <a:latin typeface="Inter Bold"/>
              <a:ea typeface="Inter Bold"/>
              <a:cs typeface="Inter Bold"/>
              <a:sym typeface="Inter Bold"/>
            </a:endParaRPr>
          </a:p>
        </p:txBody>
      </p:sp>
      <p:sp>
        <p:nvSpPr>
          <p:cNvPr id="30" name="Rectangle 1">
            <a:extLst>
              <a:ext uri="{FF2B5EF4-FFF2-40B4-BE49-F238E27FC236}">
                <a16:creationId xmlns:a16="http://schemas.microsoft.com/office/drawing/2014/main" id="{312A9770-1152-29C6-4CD0-5A851510ED76}"/>
              </a:ext>
            </a:extLst>
          </p:cNvPr>
          <p:cNvSpPr>
            <a:spLocks noChangeArrowheads="1"/>
          </p:cNvSpPr>
          <p:nvPr/>
        </p:nvSpPr>
        <p:spPr bwMode="auto">
          <a:xfrm>
            <a:off x="0" y="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Source Sans"/>
              </a:rPr>
              <a:t>Average Price per sqm</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AFAFA"/>
                </a:solidFill>
                <a:effectLst/>
                <a:latin typeface="Source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1" name="Rectangle 2">
            <a:extLst>
              <a:ext uri="{FF2B5EF4-FFF2-40B4-BE49-F238E27FC236}">
                <a16:creationId xmlns:a16="http://schemas.microsoft.com/office/drawing/2014/main" id="{6A3D8595-A7B5-CA24-50CB-D5AD0CFD7012}"/>
              </a:ext>
            </a:extLst>
          </p:cNvPr>
          <p:cNvSpPr>
            <a:spLocks noChangeArrowheads="1"/>
          </p:cNvSpPr>
          <p:nvPr/>
        </p:nvSpPr>
        <p:spPr bwMode="auto">
          <a:xfrm>
            <a:off x="152400" y="1524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Source Sans"/>
              </a:rPr>
              <a:t>Average Price per sqm</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AFAFA"/>
                </a:solidFill>
                <a:effectLst/>
                <a:latin typeface="Source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39" name="TextBox 43">
            <a:extLst>
              <a:ext uri="{FF2B5EF4-FFF2-40B4-BE49-F238E27FC236}">
                <a16:creationId xmlns:a16="http://schemas.microsoft.com/office/drawing/2014/main" id="{E6B00EA7-F138-1CEC-02F8-201873BBA45A}"/>
              </a:ext>
            </a:extLst>
          </p:cNvPr>
          <p:cNvSpPr txBox="1"/>
          <p:nvPr/>
        </p:nvSpPr>
        <p:spPr>
          <a:xfrm>
            <a:off x="3659232" y="6953507"/>
            <a:ext cx="3331297"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Average Price</a:t>
            </a:r>
          </a:p>
        </p:txBody>
      </p:sp>
      <p:sp>
        <p:nvSpPr>
          <p:cNvPr id="41" name="Rectangle 8">
            <a:extLst>
              <a:ext uri="{FF2B5EF4-FFF2-40B4-BE49-F238E27FC236}">
                <a16:creationId xmlns:a16="http://schemas.microsoft.com/office/drawing/2014/main" id="{4013756E-45C2-6C4D-E64A-E2BAE7FE7FF1}"/>
              </a:ext>
            </a:extLst>
          </p:cNvPr>
          <p:cNvSpPr>
            <a:spLocks noChangeArrowheads="1"/>
          </p:cNvSpPr>
          <p:nvPr/>
        </p:nvSpPr>
        <p:spPr bwMode="auto">
          <a:xfrm>
            <a:off x="304800" y="304800"/>
            <a:ext cx="18288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ctr"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tx1"/>
                </a:solidFill>
                <a:effectLst/>
                <a:latin typeface="Source Sans"/>
              </a:rPr>
              <a:t>Average Price per sqm</a:t>
            </a:r>
            <a:endParaRPr kumimoji="0" lang="en-US" altLang="en-US" sz="18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FAFAFA"/>
                </a:solidFill>
                <a:effectLst/>
                <a:latin typeface="Source Sans"/>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46" name="Group 12">
            <a:extLst>
              <a:ext uri="{FF2B5EF4-FFF2-40B4-BE49-F238E27FC236}">
                <a16:creationId xmlns:a16="http://schemas.microsoft.com/office/drawing/2014/main" id="{3EDE70EB-2FB1-6332-80B3-0272924653BA}"/>
              </a:ext>
            </a:extLst>
          </p:cNvPr>
          <p:cNvGrpSpPr/>
          <p:nvPr/>
        </p:nvGrpSpPr>
        <p:grpSpPr>
          <a:xfrm>
            <a:off x="10735188" y="4548754"/>
            <a:ext cx="1510211" cy="1467789"/>
            <a:chOff x="0" y="0"/>
            <a:chExt cx="278710" cy="278710"/>
          </a:xfrm>
        </p:grpSpPr>
        <p:sp>
          <p:nvSpPr>
            <p:cNvPr id="48" name="Freeform 13">
              <a:extLst>
                <a:ext uri="{FF2B5EF4-FFF2-40B4-BE49-F238E27FC236}">
                  <a16:creationId xmlns:a16="http://schemas.microsoft.com/office/drawing/2014/main" id="{96A16ABB-133F-75F9-81F0-30040BCF07E8}"/>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dirty="0"/>
            </a:p>
          </p:txBody>
        </p:sp>
        <p:sp>
          <p:nvSpPr>
            <p:cNvPr id="49" name="TextBox 14">
              <a:extLst>
                <a:ext uri="{FF2B5EF4-FFF2-40B4-BE49-F238E27FC236}">
                  <a16:creationId xmlns:a16="http://schemas.microsoft.com/office/drawing/2014/main" id="{4456C54D-BEBA-6111-43ED-373EE324EF19}"/>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50" name="TextBox 42">
            <a:extLst>
              <a:ext uri="{FF2B5EF4-FFF2-40B4-BE49-F238E27FC236}">
                <a16:creationId xmlns:a16="http://schemas.microsoft.com/office/drawing/2014/main" id="{1169AEB5-E6D4-BEDC-2736-6F3C33E0CECC}"/>
              </a:ext>
            </a:extLst>
          </p:cNvPr>
          <p:cNvSpPr txBox="1"/>
          <p:nvPr/>
        </p:nvSpPr>
        <p:spPr>
          <a:xfrm>
            <a:off x="10735188" y="4896815"/>
            <a:ext cx="1465919" cy="707310"/>
          </a:xfrm>
          <a:prstGeom prst="rect">
            <a:avLst/>
          </a:prstGeom>
        </p:spPr>
        <p:txBody>
          <a:bodyPr wrap="square" lIns="0" tIns="0" rIns="0" bIns="0" rtlCol="0" anchor="t">
            <a:spAutoFit/>
          </a:bodyPr>
          <a:lstStyle/>
          <a:p>
            <a:pPr algn="ctr">
              <a:lnSpc>
                <a:spcPts val="6107"/>
              </a:lnSpc>
            </a:pPr>
            <a:r>
              <a:rPr lang="en-US" sz="4000" b="1" dirty="0">
                <a:solidFill>
                  <a:srgbClr val="000000"/>
                </a:solidFill>
                <a:latin typeface="Inter Bold"/>
                <a:ea typeface="Inter Bold"/>
                <a:cs typeface="Inter Bold"/>
                <a:sym typeface="Inter Bold"/>
              </a:rPr>
              <a:t>220</a:t>
            </a:r>
            <a:endParaRPr lang="en-US" sz="4362" b="1" dirty="0">
              <a:solidFill>
                <a:srgbClr val="000000"/>
              </a:solidFill>
              <a:latin typeface="Inter Bold"/>
              <a:ea typeface="Inter Bold"/>
              <a:cs typeface="Inter Bold"/>
              <a:sym typeface="Inter Bold"/>
            </a:endParaRPr>
          </a:p>
        </p:txBody>
      </p:sp>
      <p:sp>
        <p:nvSpPr>
          <p:cNvPr id="53" name="TextBox 43">
            <a:extLst>
              <a:ext uri="{FF2B5EF4-FFF2-40B4-BE49-F238E27FC236}">
                <a16:creationId xmlns:a16="http://schemas.microsoft.com/office/drawing/2014/main" id="{93A4AFFA-9396-1D41-F530-09CAE5A0317D}"/>
              </a:ext>
            </a:extLst>
          </p:cNvPr>
          <p:cNvSpPr txBox="1"/>
          <p:nvPr/>
        </p:nvSpPr>
        <p:spPr>
          <a:xfrm>
            <a:off x="12442261" y="5147790"/>
            <a:ext cx="3331297"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Average Size</a:t>
            </a:r>
          </a:p>
        </p:txBody>
      </p:sp>
      <p:grpSp>
        <p:nvGrpSpPr>
          <p:cNvPr id="55" name="Group 12">
            <a:extLst>
              <a:ext uri="{FF2B5EF4-FFF2-40B4-BE49-F238E27FC236}">
                <a16:creationId xmlns:a16="http://schemas.microsoft.com/office/drawing/2014/main" id="{D4BF8389-1953-DCB2-1B63-45165EE517E9}"/>
              </a:ext>
            </a:extLst>
          </p:cNvPr>
          <p:cNvGrpSpPr/>
          <p:nvPr/>
        </p:nvGrpSpPr>
        <p:grpSpPr>
          <a:xfrm>
            <a:off x="10713042" y="6419875"/>
            <a:ext cx="1510211" cy="1467789"/>
            <a:chOff x="0" y="0"/>
            <a:chExt cx="278710" cy="278710"/>
          </a:xfrm>
        </p:grpSpPr>
        <p:sp>
          <p:nvSpPr>
            <p:cNvPr id="56" name="Freeform 13">
              <a:extLst>
                <a:ext uri="{FF2B5EF4-FFF2-40B4-BE49-F238E27FC236}">
                  <a16:creationId xmlns:a16="http://schemas.microsoft.com/office/drawing/2014/main" id="{5145A461-3B0B-F7FA-DEF4-9B7BE87F34F8}"/>
                </a:ext>
              </a:extLst>
            </p:cNvPr>
            <p:cNvSpPr/>
            <p:nvPr/>
          </p:nvSpPr>
          <p:spPr>
            <a:xfrm>
              <a:off x="0" y="0"/>
              <a:ext cx="278710" cy="278710"/>
            </a:xfrm>
            <a:custGeom>
              <a:avLst/>
              <a:gdLst/>
              <a:ahLst/>
              <a:cxnLst/>
              <a:rect l="l" t="t" r="r" b="b"/>
              <a:pathLst>
                <a:path w="278710" h="278710">
                  <a:moveTo>
                    <a:pt x="139355" y="0"/>
                  </a:moveTo>
                  <a:lnTo>
                    <a:pt x="139355" y="0"/>
                  </a:lnTo>
                  <a:cubicBezTo>
                    <a:pt x="216319" y="0"/>
                    <a:pt x="278710" y="62391"/>
                    <a:pt x="278710" y="139355"/>
                  </a:cubicBezTo>
                  <a:lnTo>
                    <a:pt x="278710" y="139355"/>
                  </a:lnTo>
                  <a:cubicBezTo>
                    <a:pt x="278710" y="176314"/>
                    <a:pt x="264028" y="211760"/>
                    <a:pt x="237894" y="237894"/>
                  </a:cubicBezTo>
                  <a:cubicBezTo>
                    <a:pt x="211760" y="264028"/>
                    <a:pt x="176314" y="278710"/>
                    <a:pt x="139355" y="278710"/>
                  </a:cubicBezTo>
                  <a:lnTo>
                    <a:pt x="139355" y="278710"/>
                  </a:lnTo>
                  <a:cubicBezTo>
                    <a:pt x="102396" y="278710"/>
                    <a:pt x="66950" y="264028"/>
                    <a:pt x="40816" y="237894"/>
                  </a:cubicBezTo>
                  <a:cubicBezTo>
                    <a:pt x="14682" y="211760"/>
                    <a:pt x="0" y="176314"/>
                    <a:pt x="0" y="139355"/>
                  </a:cubicBezTo>
                  <a:lnTo>
                    <a:pt x="0" y="139355"/>
                  </a:lnTo>
                  <a:cubicBezTo>
                    <a:pt x="0" y="102396"/>
                    <a:pt x="14682" y="66950"/>
                    <a:pt x="40816" y="40816"/>
                  </a:cubicBezTo>
                  <a:cubicBezTo>
                    <a:pt x="66950" y="14682"/>
                    <a:pt x="102396" y="0"/>
                    <a:pt x="139355" y="0"/>
                  </a:cubicBezTo>
                  <a:close/>
                </a:path>
              </a:pathLst>
            </a:custGeom>
            <a:solidFill>
              <a:srgbClr val="FABE05"/>
            </a:solidFill>
          </p:spPr>
          <p:txBody>
            <a:bodyPr/>
            <a:lstStyle/>
            <a:p>
              <a:endParaRPr lang="en-US"/>
            </a:p>
          </p:txBody>
        </p:sp>
        <p:sp>
          <p:nvSpPr>
            <p:cNvPr id="57" name="TextBox 14">
              <a:extLst>
                <a:ext uri="{FF2B5EF4-FFF2-40B4-BE49-F238E27FC236}">
                  <a16:creationId xmlns:a16="http://schemas.microsoft.com/office/drawing/2014/main" id="{8400B232-9F2F-69C8-0768-A96EED47ABC8}"/>
                </a:ext>
              </a:extLst>
            </p:cNvPr>
            <p:cNvSpPr txBox="1"/>
            <p:nvPr/>
          </p:nvSpPr>
          <p:spPr>
            <a:xfrm>
              <a:off x="0" y="-38100"/>
              <a:ext cx="278710" cy="316810"/>
            </a:xfrm>
            <a:prstGeom prst="rect">
              <a:avLst/>
            </a:prstGeom>
          </p:spPr>
          <p:txBody>
            <a:bodyPr lIns="37951" tIns="37951" rIns="37951" bIns="37951" rtlCol="0" anchor="ctr"/>
            <a:lstStyle/>
            <a:p>
              <a:pPr algn="ctr">
                <a:lnSpc>
                  <a:spcPts val="2660"/>
                </a:lnSpc>
              </a:pPr>
              <a:endParaRPr/>
            </a:p>
          </p:txBody>
        </p:sp>
      </p:grpSp>
      <p:sp>
        <p:nvSpPr>
          <p:cNvPr id="66" name="TextBox 42">
            <a:extLst>
              <a:ext uri="{FF2B5EF4-FFF2-40B4-BE49-F238E27FC236}">
                <a16:creationId xmlns:a16="http://schemas.microsoft.com/office/drawing/2014/main" id="{946248D3-0750-4327-31AF-13134BA72087}"/>
              </a:ext>
            </a:extLst>
          </p:cNvPr>
          <p:cNvSpPr txBox="1"/>
          <p:nvPr/>
        </p:nvSpPr>
        <p:spPr>
          <a:xfrm>
            <a:off x="10603537" y="6745300"/>
            <a:ext cx="1707073" cy="707310"/>
          </a:xfrm>
          <a:prstGeom prst="rect">
            <a:avLst/>
          </a:prstGeom>
        </p:spPr>
        <p:txBody>
          <a:bodyPr wrap="square" lIns="0" tIns="0" rIns="0" bIns="0" rtlCol="0" anchor="t">
            <a:spAutoFit/>
          </a:bodyPr>
          <a:lstStyle/>
          <a:p>
            <a:pPr algn="ctr">
              <a:lnSpc>
                <a:spcPts val="6107"/>
              </a:lnSpc>
            </a:pPr>
            <a:r>
              <a:rPr lang="en-US" sz="3600" b="1" dirty="0">
                <a:solidFill>
                  <a:srgbClr val="000000"/>
                </a:solidFill>
                <a:latin typeface="Inter Bold"/>
                <a:ea typeface="Inter Bold"/>
                <a:cs typeface="Inter Bold"/>
                <a:sym typeface="Inter Bold"/>
              </a:rPr>
              <a:t>60</a:t>
            </a:r>
            <a:endParaRPr lang="en-US" sz="4362" b="1" dirty="0">
              <a:solidFill>
                <a:srgbClr val="000000"/>
              </a:solidFill>
              <a:latin typeface="Inter Bold"/>
              <a:ea typeface="Inter Bold"/>
              <a:cs typeface="Inter Bold"/>
              <a:sym typeface="Inter Bold"/>
            </a:endParaRPr>
          </a:p>
        </p:txBody>
      </p:sp>
      <p:sp>
        <p:nvSpPr>
          <p:cNvPr id="67" name="TextBox 43">
            <a:extLst>
              <a:ext uri="{FF2B5EF4-FFF2-40B4-BE49-F238E27FC236}">
                <a16:creationId xmlns:a16="http://schemas.microsoft.com/office/drawing/2014/main" id="{259A5F80-8566-A220-439A-F82A88F3685F}"/>
              </a:ext>
            </a:extLst>
          </p:cNvPr>
          <p:cNvSpPr txBox="1"/>
          <p:nvPr/>
        </p:nvSpPr>
        <p:spPr>
          <a:xfrm>
            <a:off x="12466073" y="8947968"/>
            <a:ext cx="4878877" cy="420756"/>
          </a:xfrm>
          <a:prstGeom prst="rect">
            <a:avLst/>
          </a:prstGeom>
        </p:spPr>
        <p:txBody>
          <a:bodyPr wrap="square"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Number of compounds</a:t>
            </a:r>
          </a:p>
        </p:txBody>
      </p:sp>
      <p:sp>
        <p:nvSpPr>
          <p:cNvPr id="68" name="TextBox 42">
            <a:extLst>
              <a:ext uri="{FF2B5EF4-FFF2-40B4-BE49-F238E27FC236}">
                <a16:creationId xmlns:a16="http://schemas.microsoft.com/office/drawing/2014/main" id="{1A0D1451-6E8E-F526-2A28-8242C3A15C9F}"/>
              </a:ext>
            </a:extLst>
          </p:cNvPr>
          <p:cNvSpPr txBox="1"/>
          <p:nvPr/>
        </p:nvSpPr>
        <p:spPr>
          <a:xfrm>
            <a:off x="10701967" y="8741414"/>
            <a:ext cx="1465919" cy="707310"/>
          </a:xfrm>
          <a:prstGeom prst="rect">
            <a:avLst/>
          </a:prstGeom>
        </p:spPr>
        <p:txBody>
          <a:bodyPr wrap="square" lIns="0" tIns="0" rIns="0" bIns="0" rtlCol="0" anchor="t">
            <a:spAutoFit/>
          </a:bodyPr>
          <a:lstStyle/>
          <a:p>
            <a:pPr algn="ctr">
              <a:lnSpc>
                <a:spcPts val="6107"/>
              </a:lnSpc>
            </a:pPr>
            <a:r>
              <a:rPr lang="en-US" sz="4000" b="1" dirty="0">
                <a:solidFill>
                  <a:srgbClr val="000000"/>
                </a:solidFill>
                <a:latin typeface="Inter Bold"/>
                <a:ea typeface="Inter Bold"/>
                <a:cs typeface="Inter Bold"/>
                <a:sym typeface="Inter Bold"/>
              </a:rPr>
              <a:t>1.4K</a:t>
            </a:r>
            <a:endParaRPr lang="en-US" sz="4362" b="1" dirty="0">
              <a:solidFill>
                <a:srgbClr val="000000"/>
              </a:solidFill>
              <a:latin typeface="Inter Bold"/>
              <a:ea typeface="Inter Bold"/>
              <a:cs typeface="Inter Bold"/>
              <a:sym typeface="Inter Bold"/>
            </a:endParaRPr>
          </a:p>
        </p:txBody>
      </p:sp>
      <p:sp>
        <p:nvSpPr>
          <p:cNvPr id="69" name="TextBox 43">
            <a:extLst>
              <a:ext uri="{FF2B5EF4-FFF2-40B4-BE49-F238E27FC236}">
                <a16:creationId xmlns:a16="http://schemas.microsoft.com/office/drawing/2014/main" id="{6590ECB3-B20C-231B-4246-E68D379D8635}"/>
              </a:ext>
            </a:extLst>
          </p:cNvPr>
          <p:cNvSpPr txBox="1"/>
          <p:nvPr/>
        </p:nvSpPr>
        <p:spPr>
          <a:xfrm>
            <a:off x="12442261" y="7028526"/>
            <a:ext cx="3331297" cy="420756"/>
          </a:xfrm>
          <a:prstGeom prst="rect">
            <a:avLst/>
          </a:prstGeom>
        </p:spPr>
        <p:txBody>
          <a:bodyPr lIns="0" tIns="0" rIns="0" bIns="0" rtlCol="0" anchor="t">
            <a:spAutoFit/>
          </a:bodyPr>
          <a:lstStyle/>
          <a:p>
            <a:pPr algn="l">
              <a:lnSpc>
                <a:spcPts val="3177"/>
              </a:lnSpc>
            </a:pPr>
            <a:r>
              <a:rPr lang="en-US" sz="3146" b="1" dirty="0">
                <a:solidFill>
                  <a:srgbClr val="000000"/>
                </a:solidFill>
                <a:latin typeface="Poppins Medium"/>
                <a:ea typeface="Poppins Medium"/>
                <a:cs typeface="Poppins Medium"/>
                <a:sym typeface="Poppins Medium"/>
              </a:rPr>
              <a:t>Number of cities</a:t>
            </a:r>
          </a:p>
        </p:txBody>
      </p:sp>
    </p:spTree>
    <p:extLst>
      <p:ext uri="{BB962C8B-B14F-4D97-AF65-F5344CB8AC3E}">
        <p14:creationId xmlns:p14="http://schemas.microsoft.com/office/powerpoint/2010/main" val="1163812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7109" y="-190403"/>
            <a:ext cx="5040067" cy="10667805"/>
            <a:chOff x="0" y="-38100"/>
            <a:chExt cx="1327425" cy="2741958"/>
          </a:xfrm>
        </p:grpSpPr>
        <p:sp>
          <p:nvSpPr>
            <p:cNvPr id="4" name="Freeform 4"/>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6043190" y="-232575"/>
            <a:ext cx="3086100" cy="10519575"/>
            <a:chOff x="0" y="0"/>
            <a:chExt cx="812800" cy="2770588"/>
          </a:xfrm>
        </p:grpSpPr>
        <p:sp>
          <p:nvSpPr>
            <p:cNvPr id="11" name="Freeform 11"/>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8910415" y="1734310"/>
            <a:ext cx="8192643" cy="1174937"/>
          </a:xfrm>
          <a:prstGeom prst="rect">
            <a:avLst/>
          </a:prstGeom>
        </p:spPr>
        <p:txBody>
          <a:bodyPr wrap="square" lIns="0" tIns="0" rIns="0" bIns="0" rtlCol="0" anchor="t">
            <a:spAutoFit/>
          </a:bodyPr>
          <a:lstStyle/>
          <a:p>
            <a:pPr algn="l">
              <a:lnSpc>
                <a:spcPts val="10152"/>
              </a:lnSpc>
            </a:pPr>
            <a:r>
              <a:rPr lang="en-US" sz="5400" b="1" dirty="0">
                <a:solidFill>
                  <a:srgbClr val="000000"/>
                </a:solidFill>
                <a:latin typeface="Poppins Bold"/>
                <a:ea typeface="Poppins Bold"/>
                <a:cs typeface="Poppins Bold"/>
                <a:sym typeface="Poppins Bold"/>
              </a:rPr>
              <a:t>Average price per type</a:t>
            </a:r>
          </a:p>
        </p:txBody>
      </p:sp>
      <p:sp>
        <p:nvSpPr>
          <p:cNvPr id="22" name="TextBox 22"/>
          <p:cNvSpPr txBox="1"/>
          <p:nvPr/>
        </p:nvSpPr>
        <p:spPr>
          <a:xfrm>
            <a:off x="8916088" y="3574176"/>
            <a:ext cx="9203124" cy="4367158"/>
          </a:xfrm>
          <a:prstGeom prst="rect">
            <a:avLst/>
          </a:prstGeom>
        </p:spPr>
        <p:txBody>
          <a:bodyPr wrap="square" lIns="0" tIns="0" rIns="0" bIns="0" rtlCol="0" anchor="t">
            <a:spAutoFit/>
          </a:bodyPr>
          <a:lstStyle/>
          <a:p>
            <a:pPr>
              <a:lnSpc>
                <a:spcPts val="4897"/>
              </a:lnSpc>
            </a:pPr>
            <a:r>
              <a:rPr lang="en-US" sz="3498" b="1" dirty="0">
                <a:solidFill>
                  <a:srgbClr val="000000"/>
                </a:solidFill>
                <a:latin typeface="Poppins"/>
                <a:ea typeface="Poppins"/>
                <a:cs typeface="Poppins"/>
                <a:sym typeface="Poppins"/>
              </a:rPr>
              <a:t>cabins</a:t>
            </a:r>
            <a:r>
              <a:rPr lang="en-US" sz="3498" dirty="0">
                <a:solidFill>
                  <a:srgbClr val="000000"/>
                </a:solidFill>
                <a:latin typeface="Poppins"/>
                <a:ea typeface="Poppins"/>
                <a:cs typeface="Poppins"/>
                <a:sym typeface="Poppins"/>
              </a:rPr>
              <a:t> commanding the highest average price per square meter, exceeding 200k. In contrast, the </a:t>
            </a:r>
            <a:r>
              <a:rPr lang="en-US" sz="3498" b="1" dirty="0">
                <a:solidFill>
                  <a:srgbClr val="000000"/>
                </a:solidFill>
                <a:latin typeface="Poppins"/>
                <a:ea typeface="Poppins"/>
                <a:cs typeface="Poppins"/>
                <a:sym typeface="Poppins"/>
              </a:rPr>
              <a:t>full floor</a:t>
            </a:r>
            <a:r>
              <a:rPr lang="en-US" sz="3498" dirty="0">
                <a:solidFill>
                  <a:srgbClr val="000000"/>
                </a:solidFill>
                <a:latin typeface="Poppins"/>
                <a:ea typeface="Poppins"/>
                <a:cs typeface="Poppins"/>
                <a:sym typeface="Poppins"/>
              </a:rPr>
              <a:t> type registers the lowest value, at under 30k. Property types like palaces and hotel apartments also fall into the high-valuation tier.</a:t>
            </a:r>
          </a:p>
        </p:txBody>
      </p:sp>
      <p:grpSp>
        <p:nvGrpSpPr>
          <p:cNvPr id="27" name="Group 6">
            <a:extLst>
              <a:ext uri="{FF2B5EF4-FFF2-40B4-BE49-F238E27FC236}">
                <a16:creationId xmlns:a16="http://schemas.microsoft.com/office/drawing/2014/main" id="{A39C84D0-3E1A-6107-796C-BA8E21E621D1}"/>
              </a:ext>
            </a:extLst>
          </p:cNvPr>
          <p:cNvGrpSpPr/>
          <p:nvPr/>
        </p:nvGrpSpPr>
        <p:grpSpPr>
          <a:xfrm>
            <a:off x="11334702" y="650060"/>
            <a:ext cx="2904161" cy="648266"/>
            <a:chOff x="0" y="0"/>
            <a:chExt cx="405833" cy="153529"/>
          </a:xfrm>
        </p:grpSpPr>
        <p:sp>
          <p:nvSpPr>
            <p:cNvPr id="28" name="Freeform 7">
              <a:extLst>
                <a:ext uri="{FF2B5EF4-FFF2-40B4-BE49-F238E27FC236}">
                  <a16:creationId xmlns:a16="http://schemas.microsoft.com/office/drawing/2014/main" id="{56965BF8-B92C-71A4-CD09-1C73A0D095D3}"/>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29" name="TextBox 8">
              <a:extLst>
                <a:ext uri="{FF2B5EF4-FFF2-40B4-BE49-F238E27FC236}">
                  <a16:creationId xmlns:a16="http://schemas.microsoft.com/office/drawing/2014/main" id="{7DAE31B8-E337-349A-6B66-AD3F4064EB87}"/>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9">
            <a:extLst>
              <a:ext uri="{FF2B5EF4-FFF2-40B4-BE49-F238E27FC236}">
                <a16:creationId xmlns:a16="http://schemas.microsoft.com/office/drawing/2014/main" id="{E7AD8E83-7ED9-3368-F42C-0E31FB1DAA4D}"/>
              </a:ext>
            </a:extLst>
          </p:cNvPr>
          <p:cNvSpPr/>
          <p:nvPr/>
        </p:nvSpPr>
        <p:spPr>
          <a:xfrm>
            <a:off x="696946" y="722107"/>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40D1C9DD-8A33-B8E3-72A6-2299A2024420}"/>
              </a:ext>
            </a:extLst>
          </p:cNvPr>
          <p:cNvSpPr txBox="1"/>
          <p:nvPr/>
        </p:nvSpPr>
        <p:spPr>
          <a:xfrm>
            <a:off x="1440012" y="826145"/>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sp>
        <p:nvSpPr>
          <p:cNvPr id="32" name="TextBox 13">
            <a:extLst>
              <a:ext uri="{FF2B5EF4-FFF2-40B4-BE49-F238E27FC236}">
                <a16:creationId xmlns:a16="http://schemas.microsoft.com/office/drawing/2014/main" id="{CF613AE0-6B1C-DFF4-05C6-8604FD747488}"/>
              </a:ext>
            </a:extLst>
          </p:cNvPr>
          <p:cNvSpPr txBox="1"/>
          <p:nvPr/>
        </p:nvSpPr>
        <p:spPr>
          <a:xfrm>
            <a:off x="9783282" y="751854"/>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33" name="TextBox 14">
            <a:extLst>
              <a:ext uri="{FF2B5EF4-FFF2-40B4-BE49-F238E27FC236}">
                <a16:creationId xmlns:a16="http://schemas.microsoft.com/office/drawing/2014/main" id="{AECAFB18-18C4-6181-B907-4DDB7F614E24}"/>
              </a:ext>
            </a:extLst>
          </p:cNvPr>
          <p:cNvSpPr txBox="1"/>
          <p:nvPr/>
        </p:nvSpPr>
        <p:spPr>
          <a:xfrm>
            <a:off x="11548911" y="722107"/>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34" name="TextBox 15">
            <a:extLst>
              <a:ext uri="{FF2B5EF4-FFF2-40B4-BE49-F238E27FC236}">
                <a16:creationId xmlns:a16="http://schemas.microsoft.com/office/drawing/2014/main" id="{82C4D019-E580-0107-FA54-BA2DF0C4F490}"/>
              </a:ext>
            </a:extLst>
          </p:cNvPr>
          <p:cNvSpPr txBox="1"/>
          <p:nvPr/>
        </p:nvSpPr>
        <p:spPr>
          <a:xfrm>
            <a:off x="16050157" y="740206"/>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35" name="TextBox 34">
            <a:extLst>
              <a:ext uri="{FF2B5EF4-FFF2-40B4-BE49-F238E27FC236}">
                <a16:creationId xmlns:a16="http://schemas.microsoft.com/office/drawing/2014/main" id="{8122FCC9-3D56-1B78-5850-294E1634F978}"/>
              </a:ext>
            </a:extLst>
          </p:cNvPr>
          <p:cNvSpPr txBox="1"/>
          <p:nvPr/>
        </p:nvSpPr>
        <p:spPr>
          <a:xfrm>
            <a:off x="14570733" y="751821"/>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pic>
        <p:nvPicPr>
          <p:cNvPr id="37" name="Picture 36">
            <a:extLst>
              <a:ext uri="{FF2B5EF4-FFF2-40B4-BE49-F238E27FC236}">
                <a16:creationId xmlns:a16="http://schemas.microsoft.com/office/drawing/2014/main" id="{C2C1722E-26B7-F025-4AEA-70DE1ABA9CCA}"/>
              </a:ext>
            </a:extLst>
          </p:cNvPr>
          <p:cNvPicPr>
            <a:picLocks noChangeAspect="1"/>
          </p:cNvPicPr>
          <p:nvPr/>
        </p:nvPicPr>
        <p:blipFill>
          <a:blip r:embed="rId6"/>
          <a:stretch>
            <a:fillRect/>
          </a:stretch>
        </p:blipFill>
        <p:spPr>
          <a:xfrm>
            <a:off x="168788" y="3042751"/>
            <a:ext cx="8192643" cy="54300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E9B89-0B1A-D353-5821-D7F3AA85449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10F94FD-098D-8128-5C1D-8FFB194757D9}"/>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004F6E2C-3605-B4DA-996E-E9CAB7691117}"/>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5385030E-2CC3-E74B-57B5-CA82007F4ECE}"/>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A60C19F4-416A-A30C-6176-3C93A96BB662}"/>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04D05FA0-F1A9-B597-1768-ABACBD9A9CBD}"/>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DAA41F9C-4ED3-72D5-180D-2DF254A6A0D8}"/>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08ED08A3-6BF2-0FDF-5847-C7F665FDE656}"/>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BB98B48C-8FA8-5019-43ED-5649AFDA576B}"/>
              </a:ext>
            </a:extLst>
          </p:cNvPr>
          <p:cNvSpPr txBox="1"/>
          <p:nvPr/>
        </p:nvSpPr>
        <p:spPr>
          <a:xfrm>
            <a:off x="5668725" y="1438746"/>
            <a:ext cx="13445325" cy="1174937"/>
          </a:xfrm>
          <a:prstGeom prst="rect">
            <a:avLst/>
          </a:prstGeom>
        </p:spPr>
        <p:txBody>
          <a:bodyPr wrap="square" lIns="0" tIns="0" rIns="0" bIns="0" rtlCol="0" anchor="t">
            <a:spAutoFit/>
          </a:bodyPr>
          <a:lstStyle/>
          <a:p>
            <a:pPr algn="l">
              <a:lnSpc>
                <a:spcPts val="10152"/>
              </a:lnSpc>
            </a:pPr>
            <a:r>
              <a:rPr lang="en-US" sz="5400" b="1" dirty="0">
                <a:solidFill>
                  <a:srgbClr val="000000"/>
                </a:solidFill>
                <a:latin typeface="Poppins Bold"/>
                <a:ea typeface="Poppins Bold"/>
                <a:cs typeface="Poppins Bold"/>
                <a:sym typeface="Poppins Bold"/>
              </a:rPr>
              <a:t>Average price per compound (Top 10)</a:t>
            </a:r>
          </a:p>
        </p:txBody>
      </p:sp>
      <p:sp>
        <p:nvSpPr>
          <p:cNvPr id="22" name="TextBox 22">
            <a:extLst>
              <a:ext uri="{FF2B5EF4-FFF2-40B4-BE49-F238E27FC236}">
                <a16:creationId xmlns:a16="http://schemas.microsoft.com/office/drawing/2014/main" id="{1BD74075-E85E-5FA9-5AB2-09D837CC2ABE}"/>
              </a:ext>
            </a:extLst>
          </p:cNvPr>
          <p:cNvSpPr txBox="1"/>
          <p:nvPr/>
        </p:nvSpPr>
        <p:spPr>
          <a:xfrm>
            <a:off x="8916088" y="3574176"/>
            <a:ext cx="9203124" cy="4997522"/>
          </a:xfrm>
          <a:prstGeom prst="rect">
            <a:avLst/>
          </a:prstGeom>
        </p:spPr>
        <p:txBody>
          <a:bodyPr wrap="square" lIns="0" tIns="0" rIns="0" bIns="0" rtlCol="0" anchor="t">
            <a:spAutoFit/>
          </a:bodyPr>
          <a:lstStyle/>
          <a:p>
            <a:pPr>
              <a:lnSpc>
                <a:spcPts val="4897"/>
              </a:lnSpc>
            </a:pPr>
            <a:r>
              <a:rPr lang="en-US" sz="3600" dirty="0"/>
              <a:t>This chart ranks the top ten compounds by average price per square meter. The most expensive areas are the </a:t>
            </a:r>
            <a:r>
              <a:rPr lang="en-US" sz="3600" b="1" dirty="0"/>
              <a:t>17th avenue south side</a:t>
            </a:r>
            <a:r>
              <a:rPr lang="en-US" sz="3600" dirty="0"/>
              <a:t> and the </a:t>
            </a:r>
            <a:r>
              <a:rPr lang="en-US" sz="3600" b="1" dirty="0"/>
              <a:t>1st avenue north side</a:t>
            </a:r>
            <a:r>
              <a:rPr lang="en-US" sz="3600" dirty="0"/>
              <a:t>, both priced above 50k. A significant price gap exists within this top list, as the lowest-ranked compounds (such as the </a:t>
            </a:r>
            <a:r>
              <a:rPr lang="en-US" sz="3600" b="1" dirty="0"/>
              <a:t>10th and 11th districts</a:t>
            </a:r>
            <a:r>
              <a:rPr lang="en-US" sz="3600" dirty="0"/>
              <a:t>) hover around the 20k to 25k range.</a:t>
            </a:r>
            <a:endParaRPr lang="en-US" sz="3498" dirty="0">
              <a:solidFill>
                <a:srgbClr val="000000"/>
              </a:solidFill>
              <a:latin typeface="Poppins"/>
              <a:ea typeface="Poppins"/>
              <a:cs typeface="Poppins"/>
              <a:sym typeface="Poppins"/>
            </a:endParaRPr>
          </a:p>
        </p:txBody>
      </p:sp>
      <p:grpSp>
        <p:nvGrpSpPr>
          <p:cNvPr id="27" name="Group 6">
            <a:extLst>
              <a:ext uri="{FF2B5EF4-FFF2-40B4-BE49-F238E27FC236}">
                <a16:creationId xmlns:a16="http://schemas.microsoft.com/office/drawing/2014/main" id="{4DFDCC75-A002-6AAE-0F1D-3549FAB5C7EA}"/>
              </a:ext>
            </a:extLst>
          </p:cNvPr>
          <p:cNvGrpSpPr/>
          <p:nvPr/>
        </p:nvGrpSpPr>
        <p:grpSpPr>
          <a:xfrm>
            <a:off x="11334702" y="650060"/>
            <a:ext cx="2904161" cy="648266"/>
            <a:chOff x="0" y="0"/>
            <a:chExt cx="405833" cy="153529"/>
          </a:xfrm>
        </p:grpSpPr>
        <p:sp>
          <p:nvSpPr>
            <p:cNvPr id="28" name="Freeform 7">
              <a:extLst>
                <a:ext uri="{FF2B5EF4-FFF2-40B4-BE49-F238E27FC236}">
                  <a16:creationId xmlns:a16="http://schemas.microsoft.com/office/drawing/2014/main" id="{E40A17C6-4708-61FC-437D-B653AC5F079B}"/>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29" name="TextBox 8">
              <a:extLst>
                <a:ext uri="{FF2B5EF4-FFF2-40B4-BE49-F238E27FC236}">
                  <a16:creationId xmlns:a16="http://schemas.microsoft.com/office/drawing/2014/main" id="{471524A7-6177-2DD7-C1C0-BF108C777030}"/>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30" name="Freeform 9">
            <a:extLst>
              <a:ext uri="{FF2B5EF4-FFF2-40B4-BE49-F238E27FC236}">
                <a16:creationId xmlns:a16="http://schemas.microsoft.com/office/drawing/2014/main" id="{9BB62FF3-D5E0-C528-6CBC-975FF0592F91}"/>
              </a:ext>
            </a:extLst>
          </p:cNvPr>
          <p:cNvSpPr/>
          <p:nvPr/>
        </p:nvSpPr>
        <p:spPr>
          <a:xfrm>
            <a:off x="696946" y="722107"/>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55DB2B49-CC8F-704F-359C-515783AE86C5}"/>
              </a:ext>
            </a:extLst>
          </p:cNvPr>
          <p:cNvSpPr txBox="1"/>
          <p:nvPr/>
        </p:nvSpPr>
        <p:spPr>
          <a:xfrm>
            <a:off x="1440012" y="826145"/>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sp>
        <p:nvSpPr>
          <p:cNvPr id="32" name="TextBox 13">
            <a:extLst>
              <a:ext uri="{FF2B5EF4-FFF2-40B4-BE49-F238E27FC236}">
                <a16:creationId xmlns:a16="http://schemas.microsoft.com/office/drawing/2014/main" id="{D6B2DCF2-CCFA-DD91-D2B5-390DAEE7A8EB}"/>
              </a:ext>
            </a:extLst>
          </p:cNvPr>
          <p:cNvSpPr txBox="1"/>
          <p:nvPr/>
        </p:nvSpPr>
        <p:spPr>
          <a:xfrm>
            <a:off x="9783282" y="751854"/>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33" name="TextBox 14">
            <a:extLst>
              <a:ext uri="{FF2B5EF4-FFF2-40B4-BE49-F238E27FC236}">
                <a16:creationId xmlns:a16="http://schemas.microsoft.com/office/drawing/2014/main" id="{0794DC96-B631-3585-A3A3-72F5441D88FE}"/>
              </a:ext>
            </a:extLst>
          </p:cNvPr>
          <p:cNvSpPr txBox="1"/>
          <p:nvPr/>
        </p:nvSpPr>
        <p:spPr>
          <a:xfrm>
            <a:off x="11548911" y="722107"/>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34" name="TextBox 15">
            <a:extLst>
              <a:ext uri="{FF2B5EF4-FFF2-40B4-BE49-F238E27FC236}">
                <a16:creationId xmlns:a16="http://schemas.microsoft.com/office/drawing/2014/main" id="{8DAD128C-6194-34B8-E6CB-58FCD791BB49}"/>
              </a:ext>
            </a:extLst>
          </p:cNvPr>
          <p:cNvSpPr txBox="1"/>
          <p:nvPr/>
        </p:nvSpPr>
        <p:spPr>
          <a:xfrm>
            <a:off x="16050157" y="740206"/>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35" name="TextBox 34">
            <a:extLst>
              <a:ext uri="{FF2B5EF4-FFF2-40B4-BE49-F238E27FC236}">
                <a16:creationId xmlns:a16="http://schemas.microsoft.com/office/drawing/2014/main" id="{4EA57446-23B0-88AF-D350-C03D5E898B7B}"/>
              </a:ext>
            </a:extLst>
          </p:cNvPr>
          <p:cNvSpPr txBox="1"/>
          <p:nvPr/>
        </p:nvSpPr>
        <p:spPr>
          <a:xfrm>
            <a:off x="14570733" y="751821"/>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pic>
        <p:nvPicPr>
          <p:cNvPr id="7" name="Picture 6">
            <a:extLst>
              <a:ext uri="{FF2B5EF4-FFF2-40B4-BE49-F238E27FC236}">
                <a16:creationId xmlns:a16="http://schemas.microsoft.com/office/drawing/2014/main" id="{20E46680-5A81-4CC8-7139-7A7F4FD0CCAB}"/>
              </a:ext>
            </a:extLst>
          </p:cNvPr>
          <p:cNvPicPr>
            <a:picLocks noChangeAspect="1"/>
          </p:cNvPicPr>
          <p:nvPr/>
        </p:nvPicPr>
        <p:blipFill>
          <a:blip r:embed="rId6"/>
          <a:stretch>
            <a:fillRect/>
          </a:stretch>
        </p:blipFill>
        <p:spPr>
          <a:xfrm>
            <a:off x="238771" y="3103640"/>
            <a:ext cx="8230749" cy="5287113"/>
          </a:xfrm>
          <a:prstGeom prst="rect">
            <a:avLst/>
          </a:prstGeom>
        </p:spPr>
      </p:pic>
    </p:spTree>
    <p:extLst>
      <p:ext uri="{BB962C8B-B14F-4D97-AF65-F5344CB8AC3E}">
        <p14:creationId xmlns:p14="http://schemas.microsoft.com/office/powerpoint/2010/main" val="842668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9DBA99AA-9D1C-38F2-9805-FBC35C115BCC}"/>
              </a:ext>
            </a:extLst>
          </p:cNvPr>
          <p:cNvPicPr>
            <a:picLocks noChangeAspect="1"/>
          </p:cNvPicPr>
          <p:nvPr/>
        </p:nvPicPr>
        <p:blipFill>
          <a:blip r:embed="rId2"/>
          <a:stretch>
            <a:fillRect/>
          </a:stretch>
        </p:blipFill>
        <p:spPr>
          <a:xfrm>
            <a:off x="-54440" y="-83216"/>
            <a:ext cx="18494839" cy="5401429"/>
          </a:xfrm>
          <a:prstGeom prst="rect">
            <a:avLst/>
          </a:prstGeom>
        </p:spPr>
      </p:pic>
      <p:grpSp>
        <p:nvGrpSpPr>
          <p:cNvPr id="11" name="Group 11"/>
          <p:cNvGrpSpPr/>
          <p:nvPr/>
        </p:nvGrpSpPr>
        <p:grpSpPr>
          <a:xfrm>
            <a:off x="-54440" y="5150883"/>
            <a:ext cx="18396877" cy="5185291"/>
            <a:chOff x="0" y="-38100"/>
            <a:chExt cx="3382510" cy="1365673"/>
          </a:xfrm>
        </p:grpSpPr>
        <p:sp>
          <p:nvSpPr>
            <p:cNvPr id="12" name="Freeform 12"/>
            <p:cNvSpPr/>
            <p:nvPr/>
          </p:nvSpPr>
          <p:spPr>
            <a:xfrm>
              <a:off x="10010" y="0"/>
              <a:ext cx="3372500" cy="1327573"/>
            </a:xfrm>
            <a:custGeom>
              <a:avLst/>
              <a:gdLst/>
              <a:ahLst/>
              <a:cxnLst/>
              <a:rect l="l" t="t" r="r" b="b"/>
              <a:pathLst>
                <a:path w="3372500" h="1327573">
                  <a:moveTo>
                    <a:pt x="0" y="0"/>
                  </a:moveTo>
                  <a:lnTo>
                    <a:pt x="3372500" y="0"/>
                  </a:lnTo>
                  <a:lnTo>
                    <a:pt x="3372500" y="1327573"/>
                  </a:lnTo>
                  <a:lnTo>
                    <a:pt x="0" y="1327573"/>
                  </a:lnTo>
                  <a:close/>
                </a:path>
              </a:pathLst>
            </a:custGeom>
            <a:solidFill>
              <a:srgbClr val="FABE05"/>
            </a:solidFill>
          </p:spPr>
          <p:txBody>
            <a:bodyPr/>
            <a:lstStyle/>
            <a:p>
              <a:endParaRPr lang="en-US"/>
            </a:p>
          </p:txBody>
        </p:sp>
        <p:sp>
          <p:nvSpPr>
            <p:cNvPr id="13" name="TextBox 13"/>
            <p:cNvSpPr txBox="1"/>
            <p:nvPr/>
          </p:nvSpPr>
          <p:spPr>
            <a:xfrm>
              <a:off x="0" y="-38100"/>
              <a:ext cx="3372501" cy="1365673"/>
            </a:xfrm>
            <a:prstGeom prst="rect">
              <a:avLst/>
            </a:prstGeom>
          </p:spPr>
          <p:txBody>
            <a:bodyPr lIns="50800" tIns="50800" rIns="50800" bIns="50800" rtlCol="0" anchor="ctr"/>
            <a:lstStyle/>
            <a:p>
              <a:pPr algn="ctr">
                <a:lnSpc>
                  <a:spcPts val="2659"/>
                </a:lnSpc>
              </a:pPr>
              <a:endParaRPr/>
            </a:p>
          </p:txBody>
        </p:sp>
      </p:grpSp>
      <p:sp>
        <p:nvSpPr>
          <p:cNvPr id="14" name="AutoShape 14"/>
          <p:cNvSpPr/>
          <p:nvPr/>
        </p:nvSpPr>
        <p:spPr>
          <a:xfrm flipV="1">
            <a:off x="304800" y="4962218"/>
            <a:ext cx="17754600" cy="0"/>
          </a:xfrm>
          <a:prstGeom prst="line">
            <a:avLst/>
          </a:prstGeom>
          <a:ln w="38100" cap="flat">
            <a:solidFill>
              <a:srgbClr val="FABE05"/>
            </a:solidFill>
            <a:prstDash val="solid"/>
            <a:headEnd type="oval" w="lg" len="lg"/>
            <a:tailEnd type="oval" w="lg" len="lg"/>
          </a:ln>
        </p:spPr>
        <p:txBody>
          <a:bodyPr/>
          <a:lstStyle/>
          <a:p>
            <a:endParaRPr lang="en-US"/>
          </a:p>
        </p:txBody>
      </p:sp>
      <p:sp>
        <p:nvSpPr>
          <p:cNvPr id="20" name="Freeform 20"/>
          <p:cNvSpPr/>
          <p:nvPr/>
        </p:nvSpPr>
        <p:spPr>
          <a:xfrm rot="-550183">
            <a:off x="17307992" y="5592995"/>
            <a:ext cx="797773" cy="514926"/>
          </a:xfrm>
          <a:custGeom>
            <a:avLst/>
            <a:gdLst/>
            <a:ahLst/>
            <a:cxnLst/>
            <a:rect l="l" t="t" r="r" b="b"/>
            <a:pathLst>
              <a:path w="797773" h="514926">
                <a:moveTo>
                  <a:pt x="0" y="0"/>
                </a:moveTo>
                <a:lnTo>
                  <a:pt x="797773" y="0"/>
                </a:lnTo>
                <a:lnTo>
                  <a:pt x="797773" y="514926"/>
                </a:lnTo>
                <a:lnTo>
                  <a:pt x="0" y="5149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1" name="Freeform 21"/>
          <p:cNvSpPr/>
          <p:nvPr/>
        </p:nvSpPr>
        <p:spPr>
          <a:xfrm rot="-928981" flipH="1">
            <a:off x="359055" y="9456327"/>
            <a:ext cx="797773" cy="514926"/>
          </a:xfrm>
          <a:custGeom>
            <a:avLst/>
            <a:gdLst/>
            <a:ahLst/>
            <a:cxnLst/>
            <a:rect l="l" t="t" r="r" b="b"/>
            <a:pathLst>
              <a:path w="797773" h="514926">
                <a:moveTo>
                  <a:pt x="797773" y="0"/>
                </a:moveTo>
                <a:lnTo>
                  <a:pt x="0" y="0"/>
                </a:lnTo>
                <a:lnTo>
                  <a:pt x="0" y="514927"/>
                </a:lnTo>
                <a:lnTo>
                  <a:pt x="797773" y="514927"/>
                </a:lnTo>
                <a:lnTo>
                  <a:pt x="797773"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2" name="Freeform 22"/>
          <p:cNvSpPr/>
          <p:nvPr/>
        </p:nvSpPr>
        <p:spPr>
          <a:xfrm>
            <a:off x="9242318" y="8635398"/>
            <a:ext cx="7315200" cy="1410403"/>
          </a:xfrm>
          <a:custGeom>
            <a:avLst/>
            <a:gdLst/>
            <a:ahLst/>
            <a:cxnLst/>
            <a:rect l="l" t="t" r="r" b="b"/>
            <a:pathLst>
              <a:path w="7315200" h="1410403">
                <a:moveTo>
                  <a:pt x="0" y="0"/>
                </a:moveTo>
                <a:lnTo>
                  <a:pt x="7315200" y="0"/>
                </a:lnTo>
                <a:lnTo>
                  <a:pt x="7315200" y="1410403"/>
                </a:lnTo>
                <a:lnTo>
                  <a:pt x="0" y="141040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28" name="TextBox 28"/>
          <p:cNvSpPr txBox="1"/>
          <p:nvPr/>
        </p:nvSpPr>
        <p:spPr>
          <a:xfrm>
            <a:off x="990600" y="6240527"/>
            <a:ext cx="16002000" cy="2456955"/>
          </a:xfrm>
          <a:prstGeom prst="rect">
            <a:avLst/>
          </a:prstGeom>
        </p:spPr>
        <p:txBody>
          <a:bodyPr wrap="square" lIns="0" tIns="0" rIns="0" bIns="0" rtlCol="0" anchor="t">
            <a:spAutoFit/>
          </a:bodyPr>
          <a:lstStyle/>
          <a:p>
            <a:pPr algn="l">
              <a:lnSpc>
                <a:spcPts val="4897"/>
              </a:lnSpc>
            </a:pPr>
            <a:r>
              <a:rPr lang="en-US" sz="2800" dirty="0">
                <a:solidFill>
                  <a:srgbClr val="FFFFFF"/>
                </a:solidFill>
                <a:latin typeface="Poppins"/>
                <a:ea typeface="Poppins"/>
                <a:cs typeface="Poppins"/>
                <a:sym typeface="Poppins"/>
              </a:rPr>
              <a:t>This bar chart shows the average price per square meter, with New Cairo City reaching the highest peak, significantly outpricing all other locations at nearly 350 million. Most other cities listed have substantially lower property values, demonstrating a large price variance across the market.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9C68FF-0847-A430-68EA-7C1C98824C25}"/>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6F34E1C-FB37-6F55-7C80-A349B9F4565D}"/>
              </a:ext>
            </a:extLst>
          </p:cNvPr>
          <p:cNvSpPr/>
          <p:nvPr/>
        </p:nvSpPr>
        <p:spPr>
          <a:xfrm>
            <a:off x="786027" y="8140628"/>
            <a:ext cx="20270804" cy="4365155"/>
          </a:xfrm>
          <a:custGeom>
            <a:avLst/>
            <a:gdLst/>
            <a:ahLst/>
            <a:cxnLst/>
            <a:rect l="l" t="t" r="r" b="b"/>
            <a:pathLst>
              <a:path w="20270804" h="4365155">
                <a:moveTo>
                  <a:pt x="0" y="0"/>
                </a:moveTo>
                <a:lnTo>
                  <a:pt x="20270803" y="0"/>
                </a:lnTo>
                <a:lnTo>
                  <a:pt x="20270803" y="4365155"/>
                </a:lnTo>
                <a:lnTo>
                  <a:pt x="0" y="4365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a:extLst>
              <a:ext uri="{FF2B5EF4-FFF2-40B4-BE49-F238E27FC236}">
                <a16:creationId xmlns:a16="http://schemas.microsoft.com/office/drawing/2014/main" id="{A977A4DF-5AAE-D4B8-B5CD-23518F122955}"/>
              </a:ext>
            </a:extLst>
          </p:cNvPr>
          <p:cNvGrpSpPr/>
          <p:nvPr/>
        </p:nvGrpSpPr>
        <p:grpSpPr>
          <a:xfrm>
            <a:off x="-107109" y="-190403"/>
            <a:ext cx="5040067" cy="10667805"/>
            <a:chOff x="0" y="-38100"/>
            <a:chExt cx="1327425" cy="2741958"/>
          </a:xfrm>
        </p:grpSpPr>
        <p:sp>
          <p:nvSpPr>
            <p:cNvPr id="4" name="Freeform 4">
              <a:extLst>
                <a:ext uri="{FF2B5EF4-FFF2-40B4-BE49-F238E27FC236}">
                  <a16:creationId xmlns:a16="http://schemas.microsoft.com/office/drawing/2014/main" id="{BC183D6E-BDDF-955A-A428-2178D044EA30}"/>
                </a:ext>
              </a:extLst>
            </p:cNvPr>
            <p:cNvSpPr/>
            <p:nvPr/>
          </p:nvSpPr>
          <p:spPr>
            <a:xfrm>
              <a:off x="0" y="0"/>
              <a:ext cx="1327425" cy="2703858"/>
            </a:xfrm>
            <a:custGeom>
              <a:avLst/>
              <a:gdLst/>
              <a:ahLst/>
              <a:cxnLst/>
              <a:rect l="l" t="t" r="r" b="b"/>
              <a:pathLst>
                <a:path w="1327425" h="2703858">
                  <a:moveTo>
                    <a:pt x="0" y="0"/>
                  </a:moveTo>
                  <a:lnTo>
                    <a:pt x="1327425" y="0"/>
                  </a:lnTo>
                  <a:lnTo>
                    <a:pt x="1327425" y="2703858"/>
                  </a:lnTo>
                  <a:lnTo>
                    <a:pt x="0" y="2703858"/>
                  </a:lnTo>
                  <a:close/>
                </a:path>
              </a:pathLst>
            </a:custGeom>
            <a:solidFill>
              <a:srgbClr val="000000"/>
            </a:solidFill>
          </p:spPr>
          <p:txBody>
            <a:bodyPr/>
            <a:lstStyle/>
            <a:p>
              <a:endParaRPr lang="en-US"/>
            </a:p>
          </p:txBody>
        </p:sp>
        <p:sp>
          <p:nvSpPr>
            <p:cNvPr id="5" name="TextBox 5">
              <a:extLst>
                <a:ext uri="{FF2B5EF4-FFF2-40B4-BE49-F238E27FC236}">
                  <a16:creationId xmlns:a16="http://schemas.microsoft.com/office/drawing/2014/main" id="{0722B3D2-2126-D31A-8704-EBACC106CBF8}"/>
                </a:ext>
              </a:extLst>
            </p:cNvPr>
            <p:cNvSpPr txBox="1"/>
            <p:nvPr/>
          </p:nvSpPr>
          <p:spPr>
            <a:xfrm>
              <a:off x="0" y="-38100"/>
              <a:ext cx="1327425" cy="2741958"/>
            </a:xfrm>
            <a:prstGeom prst="rect">
              <a:avLst/>
            </a:prstGeom>
          </p:spPr>
          <p:txBody>
            <a:bodyPr lIns="50800" tIns="50800" rIns="50800" bIns="50800" rtlCol="0" anchor="ctr"/>
            <a:lstStyle/>
            <a:p>
              <a:pPr algn="ctr">
                <a:lnSpc>
                  <a:spcPts val="2659"/>
                </a:lnSpc>
              </a:pPr>
              <a:endParaRPr/>
            </a:p>
          </p:txBody>
        </p:sp>
      </p:grpSp>
      <p:grpSp>
        <p:nvGrpSpPr>
          <p:cNvPr id="10" name="Group 10">
            <a:extLst>
              <a:ext uri="{FF2B5EF4-FFF2-40B4-BE49-F238E27FC236}">
                <a16:creationId xmlns:a16="http://schemas.microsoft.com/office/drawing/2014/main" id="{7C01540F-B7EC-B450-91AC-ADA44D961F58}"/>
              </a:ext>
            </a:extLst>
          </p:cNvPr>
          <p:cNvGrpSpPr/>
          <p:nvPr/>
        </p:nvGrpSpPr>
        <p:grpSpPr>
          <a:xfrm>
            <a:off x="16043190" y="-232575"/>
            <a:ext cx="3086100" cy="10519575"/>
            <a:chOff x="0" y="0"/>
            <a:chExt cx="812800" cy="2770588"/>
          </a:xfrm>
        </p:grpSpPr>
        <p:sp>
          <p:nvSpPr>
            <p:cNvPr id="11" name="Freeform 11">
              <a:extLst>
                <a:ext uri="{FF2B5EF4-FFF2-40B4-BE49-F238E27FC236}">
                  <a16:creationId xmlns:a16="http://schemas.microsoft.com/office/drawing/2014/main" id="{AA30989A-D730-57D9-FB68-BB32B1492AF6}"/>
                </a:ext>
              </a:extLst>
            </p:cNvPr>
            <p:cNvSpPr/>
            <p:nvPr/>
          </p:nvSpPr>
          <p:spPr>
            <a:xfrm>
              <a:off x="0" y="0"/>
              <a:ext cx="812800" cy="2770588"/>
            </a:xfrm>
            <a:custGeom>
              <a:avLst/>
              <a:gdLst/>
              <a:ahLst/>
              <a:cxnLst/>
              <a:rect l="l" t="t" r="r" b="b"/>
              <a:pathLst>
                <a:path w="812800" h="2770588">
                  <a:moveTo>
                    <a:pt x="0" y="0"/>
                  </a:moveTo>
                  <a:lnTo>
                    <a:pt x="812800" y="0"/>
                  </a:lnTo>
                  <a:lnTo>
                    <a:pt x="812800" y="2770588"/>
                  </a:lnTo>
                  <a:lnTo>
                    <a:pt x="0" y="2770588"/>
                  </a:lnTo>
                  <a:close/>
                </a:path>
              </a:pathLst>
            </a:custGeom>
            <a:solidFill>
              <a:srgbClr val="FABE05"/>
            </a:solidFill>
          </p:spPr>
          <p:txBody>
            <a:bodyPr/>
            <a:lstStyle/>
            <a:p>
              <a:endParaRPr lang="en-US"/>
            </a:p>
          </p:txBody>
        </p:sp>
        <p:sp>
          <p:nvSpPr>
            <p:cNvPr id="12" name="TextBox 12">
              <a:extLst>
                <a:ext uri="{FF2B5EF4-FFF2-40B4-BE49-F238E27FC236}">
                  <a16:creationId xmlns:a16="http://schemas.microsoft.com/office/drawing/2014/main" id="{7754D1FB-67F8-B266-49F9-1BFE6F9F0D5D}"/>
                </a:ext>
              </a:extLst>
            </p:cNvPr>
            <p:cNvSpPr txBox="1"/>
            <p:nvPr/>
          </p:nvSpPr>
          <p:spPr>
            <a:xfrm>
              <a:off x="0" y="-38100"/>
              <a:ext cx="812800" cy="2808688"/>
            </a:xfrm>
            <a:prstGeom prst="rect">
              <a:avLst/>
            </a:prstGeom>
          </p:spPr>
          <p:txBody>
            <a:bodyPr lIns="50800" tIns="50800" rIns="50800" bIns="50800" rtlCol="0" anchor="ctr"/>
            <a:lstStyle/>
            <a:p>
              <a:pPr algn="ctr">
                <a:lnSpc>
                  <a:spcPts val="2659"/>
                </a:lnSpc>
              </a:pPr>
              <a:endParaRPr/>
            </a:p>
          </p:txBody>
        </p:sp>
      </p:grpSp>
      <p:sp>
        <p:nvSpPr>
          <p:cNvPr id="21" name="TextBox 21">
            <a:extLst>
              <a:ext uri="{FF2B5EF4-FFF2-40B4-BE49-F238E27FC236}">
                <a16:creationId xmlns:a16="http://schemas.microsoft.com/office/drawing/2014/main" id="{09C8C2D5-301E-4CBD-A897-330450C7B095}"/>
              </a:ext>
            </a:extLst>
          </p:cNvPr>
          <p:cNvSpPr txBox="1"/>
          <p:nvPr/>
        </p:nvSpPr>
        <p:spPr>
          <a:xfrm>
            <a:off x="5192211" y="1056982"/>
            <a:ext cx="13279873" cy="2447080"/>
          </a:xfrm>
          <a:prstGeom prst="rect">
            <a:avLst/>
          </a:prstGeom>
        </p:spPr>
        <p:txBody>
          <a:bodyPr wrap="square" lIns="0" tIns="0" rIns="0" bIns="0" rtlCol="0" anchor="t">
            <a:spAutoFit/>
          </a:bodyPr>
          <a:lstStyle/>
          <a:p>
            <a:pPr algn="l">
              <a:lnSpc>
                <a:spcPts val="10152"/>
              </a:lnSpc>
            </a:pPr>
            <a:r>
              <a:rPr lang="en-US" sz="4400" b="1" dirty="0">
                <a:solidFill>
                  <a:srgbClr val="000000"/>
                </a:solidFill>
                <a:latin typeface="Poppins Bold"/>
                <a:ea typeface="Poppins Bold"/>
                <a:cs typeface="Poppins Bold"/>
                <a:sym typeface="Poppins Bold"/>
              </a:rPr>
              <a:t>Average Price per sqm by Unit Type and Maid Availability</a:t>
            </a:r>
          </a:p>
        </p:txBody>
      </p:sp>
      <p:sp>
        <p:nvSpPr>
          <p:cNvPr id="22" name="TextBox 22">
            <a:extLst>
              <a:ext uri="{FF2B5EF4-FFF2-40B4-BE49-F238E27FC236}">
                <a16:creationId xmlns:a16="http://schemas.microsoft.com/office/drawing/2014/main" id="{4F1D5303-34FD-F805-A881-8EBF674CF21F}"/>
              </a:ext>
            </a:extLst>
          </p:cNvPr>
          <p:cNvSpPr txBox="1"/>
          <p:nvPr/>
        </p:nvSpPr>
        <p:spPr>
          <a:xfrm>
            <a:off x="9597563" y="2938922"/>
            <a:ext cx="9203124" cy="6254276"/>
          </a:xfrm>
          <a:prstGeom prst="rect">
            <a:avLst/>
          </a:prstGeom>
        </p:spPr>
        <p:txBody>
          <a:bodyPr wrap="square" lIns="0" tIns="0" rIns="0" bIns="0" rtlCol="0" anchor="t">
            <a:spAutoFit/>
          </a:bodyPr>
          <a:lstStyle/>
          <a:p>
            <a:pPr>
              <a:lnSpc>
                <a:spcPts val="4897"/>
              </a:lnSpc>
            </a:pPr>
            <a:r>
              <a:rPr lang="en-US" sz="3600" dirty="0"/>
              <a:t>This grouped bar chart compares the average price per square meter across different property types, distinguishing between those with and without a maid's room. Cabins that include a maid's room command the highest price per square meter, peaking at approximately 257,000. For nearly all property categories shown, the presence of a maid's room correlates directly with a noticeable increase in the average selling price.</a:t>
            </a:r>
            <a:endParaRPr lang="en-US" sz="3498" dirty="0">
              <a:solidFill>
                <a:srgbClr val="000000"/>
              </a:solidFill>
              <a:latin typeface="Poppins"/>
              <a:ea typeface="Poppins"/>
              <a:cs typeface="Poppins"/>
              <a:sym typeface="Poppins"/>
            </a:endParaRPr>
          </a:p>
        </p:txBody>
      </p:sp>
      <p:sp>
        <p:nvSpPr>
          <p:cNvPr id="30" name="Freeform 9">
            <a:extLst>
              <a:ext uri="{FF2B5EF4-FFF2-40B4-BE49-F238E27FC236}">
                <a16:creationId xmlns:a16="http://schemas.microsoft.com/office/drawing/2014/main" id="{A41FCE62-CD41-48A9-F1F8-53FE8CD55A30}"/>
              </a:ext>
            </a:extLst>
          </p:cNvPr>
          <p:cNvSpPr/>
          <p:nvPr/>
        </p:nvSpPr>
        <p:spPr>
          <a:xfrm>
            <a:off x="604089" y="430791"/>
            <a:ext cx="605529" cy="635574"/>
          </a:xfrm>
          <a:custGeom>
            <a:avLst/>
            <a:gdLst/>
            <a:ahLst/>
            <a:cxnLst/>
            <a:rect l="l" t="t" r="r" b="b"/>
            <a:pathLst>
              <a:path w="605529" h="635574">
                <a:moveTo>
                  <a:pt x="0" y="0"/>
                </a:moveTo>
                <a:lnTo>
                  <a:pt x="605529" y="0"/>
                </a:lnTo>
                <a:lnTo>
                  <a:pt x="605529" y="635574"/>
                </a:lnTo>
                <a:lnTo>
                  <a:pt x="0" y="63557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31" name="TextBox 12">
            <a:extLst>
              <a:ext uri="{FF2B5EF4-FFF2-40B4-BE49-F238E27FC236}">
                <a16:creationId xmlns:a16="http://schemas.microsoft.com/office/drawing/2014/main" id="{11959875-642C-AD94-A25E-34A6FC8C6B74}"/>
              </a:ext>
            </a:extLst>
          </p:cNvPr>
          <p:cNvSpPr txBox="1"/>
          <p:nvPr/>
        </p:nvSpPr>
        <p:spPr>
          <a:xfrm>
            <a:off x="1347155" y="534829"/>
            <a:ext cx="3321701" cy="472181"/>
          </a:xfrm>
          <a:prstGeom prst="rect">
            <a:avLst/>
          </a:prstGeom>
        </p:spPr>
        <p:txBody>
          <a:bodyPr wrap="square" lIns="0" tIns="0" rIns="0" bIns="0" rtlCol="0" anchor="t">
            <a:spAutoFit/>
          </a:bodyPr>
          <a:lstStyle/>
          <a:p>
            <a:pPr algn="l">
              <a:lnSpc>
                <a:spcPts val="3991"/>
              </a:lnSpc>
            </a:pPr>
            <a:r>
              <a:rPr lang="en-US" sz="2850" b="1" dirty="0">
                <a:solidFill>
                  <a:schemeClr val="bg1"/>
                </a:solidFill>
                <a:latin typeface="Inter Medium"/>
                <a:ea typeface="Inter Medium"/>
                <a:cs typeface="Inter Medium"/>
                <a:sym typeface="Inter Medium"/>
              </a:rPr>
              <a:t>Mahmoud Mourad</a:t>
            </a:r>
          </a:p>
        </p:txBody>
      </p:sp>
      <p:grpSp>
        <p:nvGrpSpPr>
          <p:cNvPr id="6" name="Group 6">
            <a:extLst>
              <a:ext uri="{FF2B5EF4-FFF2-40B4-BE49-F238E27FC236}">
                <a16:creationId xmlns:a16="http://schemas.microsoft.com/office/drawing/2014/main" id="{535FC6FC-F5BE-DFF6-5F50-3A5E99AA2F4F}"/>
              </a:ext>
            </a:extLst>
          </p:cNvPr>
          <p:cNvGrpSpPr/>
          <p:nvPr/>
        </p:nvGrpSpPr>
        <p:grpSpPr>
          <a:xfrm>
            <a:off x="13106540" y="576769"/>
            <a:ext cx="1540897" cy="582930"/>
            <a:chOff x="0" y="0"/>
            <a:chExt cx="405833" cy="153529"/>
          </a:xfrm>
        </p:grpSpPr>
        <p:sp>
          <p:nvSpPr>
            <p:cNvPr id="8" name="Freeform 7">
              <a:extLst>
                <a:ext uri="{FF2B5EF4-FFF2-40B4-BE49-F238E27FC236}">
                  <a16:creationId xmlns:a16="http://schemas.microsoft.com/office/drawing/2014/main" id="{2C8C828B-193A-BE46-CB65-F13F27EAD52D}"/>
                </a:ext>
              </a:extLst>
            </p:cNvPr>
            <p:cNvSpPr/>
            <p:nvPr/>
          </p:nvSpPr>
          <p:spPr>
            <a:xfrm>
              <a:off x="0" y="0"/>
              <a:ext cx="405833" cy="153529"/>
            </a:xfrm>
            <a:custGeom>
              <a:avLst/>
              <a:gdLst/>
              <a:ahLst/>
              <a:cxnLst/>
              <a:rect l="l" t="t" r="r" b="b"/>
              <a:pathLst>
                <a:path w="405833" h="153529">
                  <a:moveTo>
                    <a:pt x="76764" y="0"/>
                  </a:moveTo>
                  <a:lnTo>
                    <a:pt x="329068" y="0"/>
                  </a:lnTo>
                  <a:cubicBezTo>
                    <a:pt x="349428" y="0"/>
                    <a:pt x="368953" y="8088"/>
                    <a:pt x="383349" y="22484"/>
                  </a:cubicBezTo>
                  <a:cubicBezTo>
                    <a:pt x="397745" y="36880"/>
                    <a:pt x="405833" y="56405"/>
                    <a:pt x="405833" y="76764"/>
                  </a:cubicBezTo>
                  <a:lnTo>
                    <a:pt x="405833" y="76764"/>
                  </a:lnTo>
                  <a:cubicBezTo>
                    <a:pt x="405833" y="119160"/>
                    <a:pt x="371464" y="153529"/>
                    <a:pt x="329068" y="153529"/>
                  </a:cubicBezTo>
                  <a:lnTo>
                    <a:pt x="76764" y="153529"/>
                  </a:lnTo>
                  <a:cubicBezTo>
                    <a:pt x="56405" y="153529"/>
                    <a:pt x="36880" y="145441"/>
                    <a:pt x="22484" y="131045"/>
                  </a:cubicBezTo>
                  <a:cubicBezTo>
                    <a:pt x="8088" y="116649"/>
                    <a:pt x="0" y="97124"/>
                    <a:pt x="0" y="76764"/>
                  </a:cubicBezTo>
                  <a:lnTo>
                    <a:pt x="0" y="76764"/>
                  </a:lnTo>
                  <a:cubicBezTo>
                    <a:pt x="0" y="56405"/>
                    <a:pt x="8088" y="36880"/>
                    <a:pt x="22484" y="22484"/>
                  </a:cubicBezTo>
                  <a:cubicBezTo>
                    <a:pt x="36880" y="8088"/>
                    <a:pt x="56405" y="0"/>
                    <a:pt x="76764" y="0"/>
                  </a:cubicBezTo>
                  <a:close/>
                </a:path>
              </a:pathLst>
            </a:custGeom>
            <a:solidFill>
              <a:srgbClr val="FABE05"/>
            </a:solidFill>
          </p:spPr>
          <p:txBody>
            <a:bodyPr/>
            <a:lstStyle/>
            <a:p>
              <a:endParaRPr lang="en-US"/>
            </a:p>
          </p:txBody>
        </p:sp>
        <p:sp>
          <p:nvSpPr>
            <p:cNvPr id="9" name="TextBox 8">
              <a:extLst>
                <a:ext uri="{FF2B5EF4-FFF2-40B4-BE49-F238E27FC236}">
                  <a16:creationId xmlns:a16="http://schemas.microsoft.com/office/drawing/2014/main" id="{AF66A510-115C-B459-0858-01DA17C05087}"/>
                </a:ext>
              </a:extLst>
            </p:cNvPr>
            <p:cNvSpPr txBox="1"/>
            <p:nvPr/>
          </p:nvSpPr>
          <p:spPr>
            <a:xfrm>
              <a:off x="0" y="-38100"/>
              <a:ext cx="405833" cy="191629"/>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3">
            <a:extLst>
              <a:ext uri="{FF2B5EF4-FFF2-40B4-BE49-F238E27FC236}">
                <a16:creationId xmlns:a16="http://schemas.microsoft.com/office/drawing/2014/main" id="{4DEF30D8-74C5-45A7-9DD8-717D3ABE97CB}"/>
              </a:ext>
            </a:extLst>
          </p:cNvPr>
          <p:cNvSpPr txBox="1"/>
          <p:nvPr/>
        </p:nvSpPr>
        <p:spPr>
          <a:xfrm>
            <a:off x="8624596" y="576802"/>
            <a:ext cx="1280020" cy="489563"/>
          </a:xfrm>
          <a:prstGeom prst="rect">
            <a:avLst/>
          </a:prstGeom>
        </p:spPr>
        <p:txBody>
          <a:bodyPr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Home</a:t>
            </a:r>
          </a:p>
        </p:txBody>
      </p:sp>
      <p:sp>
        <p:nvSpPr>
          <p:cNvPr id="16" name="TextBox 14">
            <a:extLst>
              <a:ext uri="{FF2B5EF4-FFF2-40B4-BE49-F238E27FC236}">
                <a16:creationId xmlns:a16="http://schemas.microsoft.com/office/drawing/2014/main" id="{14B809DF-DC0A-8DCA-9901-447E3F9B980D}"/>
              </a:ext>
            </a:extLst>
          </p:cNvPr>
          <p:cNvSpPr txBox="1"/>
          <p:nvPr/>
        </p:nvSpPr>
        <p:spPr>
          <a:xfrm>
            <a:off x="10390225" y="547055"/>
            <a:ext cx="2533755"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Data Overview</a:t>
            </a:r>
          </a:p>
        </p:txBody>
      </p:sp>
      <p:sp>
        <p:nvSpPr>
          <p:cNvPr id="17" name="TextBox 15">
            <a:extLst>
              <a:ext uri="{FF2B5EF4-FFF2-40B4-BE49-F238E27FC236}">
                <a16:creationId xmlns:a16="http://schemas.microsoft.com/office/drawing/2014/main" id="{B729FA19-333A-FEFB-FF7C-3321A6A251A0}"/>
              </a:ext>
            </a:extLst>
          </p:cNvPr>
          <p:cNvSpPr txBox="1"/>
          <p:nvPr/>
        </p:nvSpPr>
        <p:spPr>
          <a:xfrm>
            <a:off x="14891471" y="565154"/>
            <a:ext cx="1540897" cy="472181"/>
          </a:xfrm>
          <a:prstGeom prst="rect">
            <a:avLst/>
          </a:prstGeom>
        </p:spPr>
        <p:txBody>
          <a:bodyPr wrap="square" lIns="0" tIns="0" rIns="0" bIns="0" rtlCol="0" anchor="t">
            <a:spAutoFit/>
          </a:bodyPr>
          <a:lstStyle/>
          <a:p>
            <a:pPr>
              <a:lnSpc>
                <a:spcPts val="3991"/>
              </a:lnSpc>
            </a:pPr>
            <a:r>
              <a:rPr lang="en-US" sz="2850" b="1" dirty="0">
                <a:solidFill>
                  <a:srgbClr val="000000"/>
                </a:solidFill>
                <a:latin typeface="Inter Medium"/>
                <a:ea typeface="Inter Medium"/>
                <a:cs typeface="Inter Medium"/>
                <a:sym typeface="Inter Medium"/>
              </a:rPr>
              <a:t>Location</a:t>
            </a:r>
          </a:p>
        </p:txBody>
      </p:sp>
      <p:sp>
        <p:nvSpPr>
          <p:cNvPr id="18" name="TextBox 17">
            <a:extLst>
              <a:ext uri="{FF2B5EF4-FFF2-40B4-BE49-F238E27FC236}">
                <a16:creationId xmlns:a16="http://schemas.microsoft.com/office/drawing/2014/main" id="{699658FC-49FB-DCEE-0E1C-1DF6F8E510BC}"/>
              </a:ext>
            </a:extLst>
          </p:cNvPr>
          <p:cNvSpPr txBox="1"/>
          <p:nvPr/>
        </p:nvSpPr>
        <p:spPr>
          <a:xfrm>
            <a:off x="13412047" y="576769"/>
            <a:ext cx="991357" cy="489596"/>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Type</a:t>
            </a:r>
          </a:p>
        </p:txBody>
      </p:sp>
      <p:sp>
        <p:nvSpPr>
          <p:cNvPr id="19" name="TextBox 14">
            <a:extLst>
              <a:ext uri="{FF2B5EF4-FFF2-40B4-BE49-F238E27FC236}">
                <a16:creationId xmlns:a16="http://schemas.microsoft.com/office/drawing/2014/main" id="{AFC9D479-D699-BEDA-425B-9B71DD8ED8FF}"/>
              </a:ext>
            </a:extLst>
          </p:cNvPr>
          <p:cNvSpPr txBox="1"/>
          <p:nvPr/>
        </p:nvSpPr>
        <p:spPr>
          <a:xfrm>
            <a:off x="16920436" y="606434"/>
            <a:ext cx="1540898" cy="472181"/>
          </a:xfrm>
          <a:prstGeom prst="rect">
            <a:avLst/>
          </a:prstGeom>
        </p:spPr>
        <p:txBody>
          <a:bodyPr wrap="square" lIns="0" tIns="0" rIns="0" bIns="0" rtlCol="0" anchor="t">
            <a:spAutoFit/>
          </a:bodyPr>
          <a:lstStyle/>
          <a:p>
            <a:pPr algn="l">
              <a:lnSpc>
                <a:spcPts val="3991"/>
              </a:lnSpc>
            </a:pPr>
            <a:r>
              <a:rPr lang="en-US" sz="2850" b="1" dirty="0">
                <a:solidFill>
                  <a:srgbClr val="000000"/>
                </a:solidFill>
                <a:latin typeface="Inter Medium"/>
                <a:ea typeface="Inter Medium"/>
                <a:cs typeface="Inter Medium"/>
                <a:sym typeface="Inter Medium"/>
              </a:rPr>
              <a:t>Delivery</a:t>
            </a:r>
          </a:p>
        </p:txBody>
      </p:sp>
      <p:pic>
        <p:nvPicPr>
          <p:cNvPr id="23" name="Picture 22">
            <a:extLst>
              <a:ext uri="{FF2B5EF4-FFF2-40B4-BE49-F238E27FC236}">
                <a16:creationId xmlns:a16="http://schemas.microsoft.com/office/drawing/2014/main" id="{C31EA134-08A7-D14C-B6C2-69D399436D51}"/>
              </a:ext>
            </a:extLst>
          </p:cNvPr>
          <p:cNvPicPr>
            <a:picLocks noChangeAspect="1"/>
          </p:cNvPicPr>
          <p:nvPr/>
        </p:nvPicPr>
        <p:blipFill>
          <a:blip r:embed="rId6"/>
          <a:stretch>
            <a:fillRect/>
          </a:stretch>
        </p:blipFill>
        <p:spPr>
          <a:xfrm>
            <a:off x="433236" y="4043308"/>
            <a:ext cx="8106906" cy="5287113"/>
          </a:xfrm>
          <a:prstGeom prst="rect">
            <a:avLst/>
          </a:prstGeom>
        </p:spPr>
      </p:pic>
    </p:spTree>
    <p:extLst>
      <p:ext uri="{BB962C8B-B14F-4D97-AF65-F5344CB8AC3E}">
        <p14:creationId xmlns:p14="http://schemas.microsoft.com/office/powerpoint/2010/main" val="3286592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677</TotalTime>
  <Words>1445</Words>
  <Application>Microsoft Office PowerPoint</Application>
  <PresentationFormat>Custom</PresentationFormat>
  <Paragraphs>201</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Source Sans</vt:lpstr>
      <vt:lpstr>Poppins Bold</vt:lpstr>
      <vt:lpstr>Poppins</vt:lpstr>
      <vt:lpstr>Calibri</vt:lpstr>
      <vt:lpstr>Arial</vt:lpstr>
      <vt:lpstr>Inter Medium</vt:lpstr>
      <vt:lpstr>Poppins Medium</vt:lpstr>
      <vt:lpstr>Inter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Yellow Geometric Modern Customer Journey Marketing Presentation</dc:title>
  <dc:creator>Dell</dc:creator>
  <cp:lastModifiedBy>mahmoudmouradm99@gmail.com</cp:lastModifiedBy>
  <cp:revision>25</cp:revision>
  <dcterms:created xsi:type="dcterms:W3CDTF">2006-08-16T00:00:00Z</dcterms:created>
  <dcterms:modified xsi:type="dcterms:W3CDTF">2025-12-02T15:59:51Z</dcterms:modified>
  <dc:identifier>DAG6ExaLh10</dc:identifier>
</cp:coreProperties>
</file>